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fntdata" ContentType="application/x-fontdata"/>
  <Default Extension="png" ContentType="image/png"/>
  <Default Extension="gif" ContentType="image/gif"/>
  <Default Extension="m4v" ContentType="video/mp4"/>
  <Default Extension="mp4" ContentType="video/mp4"/>
  <Default Extension="svg" ContentType="image/svg+xml"/>
  <Default Extension="apng" ContentType="image/apng"/>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notesMasterIdLst>
    <p:notesMasterId r:id="rId39"/>
  </p:notesMasterIdLst>
  <p:sldSz cx="9144000" cy="5143500"/>
  <p:notesSz cx="5143500" cy="9144000"/>
  <p:embeddedFontLst>
    <p:embeddedFont>
      <p:font typeface="Space Grotesk"/>
      <p:regular r:id="rId44"/>
      <p:bold r:id="rId45"/>
    </p:embeddedFont>
    <p:embeddedFont>
      <p:font typeface="ABeeZee"/>
      <p:regular r:id="rId46"/>
      <p:italic r:id="rId47"/>
    </p:embeddedFont>
    <p:embeddedFont>
      <p:font typeface="Carlito"/>
      <p:boldItalic r:id="rId48"/>
      <p:regular r:id="rId49"/>
      <p:italic r:id="rId50"/>
      <p:bold r:id="rId51"/>
    </p:embeddedFont>
    <p:embeddedFont>
      <p:font typeface="Alegreya"/>
      <p:boldItalic r:id="rId52"/>
      <p:regular r:id="rId53"/>
      <p:italic r:id="rId54"/>
      <p:bold r:id="rId55"/>
    </p:embeddedFont>
    <p:embeddedFont>
      <p:font typeface="DM Sans"/>
      <p:boldItalic r:id="rId56"/>
      <p:regular r:id="rId57"/>
      <p:italic r:id="rId58"/>
      <p:bold r:id="rId59"/>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 Id="rId44" Type="http://schemas.openxmlformats.org/officeDocument/2006/relationships/font" Target="fonts/SpaceGrotesk-regular.fntdata"/><Relationship Id="rId45" Type="http://schemas.openxmlformats.org/officeDocument/2006/relationships/font" Target="fonts/SpaceGrotesk-bold.fntdata"/><Relationship Id="rId46" Type="http://schemas.openxmlformats.org/officeDocument/2006/relationships/font" Target="fonts/ABeeZee-regular.fntdata"/><Relationship Id="rId47" Type="http://schemas.openxmlformats.org/officeDocument/2006/relationships/font" Target="fonts/ABeeZee-italic.fntdata"/><Relationship Id="rId48" Type="http://schemas.openxmlformats.org/officeDocument/2006/relationships/font" Target="fonts/Carlito-boldItalic.fntdata"/><Relationship Id="rId49" Type="http://schemas.openxmlformats.org/officeDocument/2006/relationships/font" Target="fonts/Carlito-regular.fntdata"/><Relationship Id="rId50" Type="http://schemas.openxmlformats.org/officeDocument/2006/relationships/font" Target="fonts/Carlito-italic.fntdata"/><Relationship Id="rId51" Type="http://schemas.openxmlformats.org/officeDocument/2006/relationships/font" Target="fonts/Carlito-bold.fntdata"/><Relationship Id="rId52" Type="http://schemas.openxmlformats.org/officeDocument/2006/relationships/font" Target="fonts/Alegreya-boldItalic.fntdata"/><Relationship Id="rId53" Type="http://schemas.openxmlformats.org/officeDocument/2006/relationships/font" Target="fonts/Alegreya-regular.fntdata"/><Relationship Id="rId54" Type="http://schemas.openxmlformats.org/officeDocument/2006/relationships/font" Target="fonts/Alegreya-italic.fntdata"/><Relationship Id="rId55" Type="http://schemas.openxmlformats.org/officeDocument/2006/relationships/font" Target="fonts/Alegreya-bold.fntdata"/><Relationship Id="rId56" Type="http://schemas.openxmlformats.org/officeDocument/2006/relationships/font" Target="fonts/DMSans-boldItalic.fntdata"/><Relationship Id="rId57" Type="http://schemas.openxmlformats.org/officeDocument/2006/relationships/font" Target="fonts/DMSans-regular.fntdata"/><Relationship Id="rId58" Type="http://schemas.openxmlformats.org/officeDocument/2006/relationships/font" Target="fonts/DMSans-italic.fntdata"/><Relationship Id="rId59" Type="http://schemas.openxmlformats.org/officeDocument/2006/relationships/font" Target="fonts/DMSans-bold.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ac66a4f5-2982-4fdf-8de2-7bf62f4017b7&amp;utm_term=PDF-PPTX-lastslide&amp;ad_group=control" TargetMode="External"/><Relationship Id="rId1" Type="http://schemas.openxmlformats.org/officeDocument/2006/relationships/image" Target="../media/image-1-1.png"/><Relationship Id="rId2" Type="http://schemas.openxmlformats.org/officeDocument/2006/relationships/image" Target="../media/image-1-2.sv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ac66a4f5-2982-4fdf-8de2-7bf62f4017b7&amp;utm_term=PDF-PPTX-lastslide&amp;ad_group=control"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sv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ac66a4f5-2982-4fdf-8de2-7bf62f4017b7&amp;utm_term=PDF-PPTX-lastslide&amp;ad_group=control" TargetMode="External"/><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svg"/><Relationship Id="rId5" Type="http://schemas.openxmlformats.org/officeDocument/2006/relationships/slideLayout" Target="../slideLayouts/slideLayout1.xml"/><Relationship Id="rId6"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ac66a4f5-2982-4fdf-8de2-7bf62f4017b7&amp;utm_term=PDF-PPTX-lastslide&amp;ad_group=control" TargetMode="External"/><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svg"/><Relationship Id="rId5" Type="http://schemas.openxmlformats.org/officeDocument/2006/relationships/slideLayout" Target="../slideLayouts/slideLayout1.xml"/><Relationship Id="rId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ac66a4f5-2982-4fdf-8de2-7bf62f4017b7&amp;utm_term=PDF-PPTX-lastslide&amp;ad_group=control" TargetMode="External"/><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svg"/><Relationship Id="rId5" Type="http://schemas.openxmlformats.org/officeDocument/2006/relationships/slideLayout" Target="../slideLayouts/slideLayout1.xml"/><Relationship Id="rId6"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ac66a4f5-2982-4fdf-8de2-7bf62f4017b7&amp;utm_term=PDF-PPTX-lastslide&amp;ad_group=control" TargetMode="External"/><Relationship Id="rId1" Type="http://schemas.openxmlformats.org/officeDocument/2006/relationships/image" Target="../media/image-14-1.png"/><Relationship Id="rId2" Type="http://schemas.openxmlformats.org/officeDocument/2006/relationships/image" Target="../media/image-14-2.svg"/><Relationship Id="rId4" Type="http://schemas.openxmlformats.org/officeDocument/2006/relationships/slideLayout" Target="../slideLayouts/slideLayout1.xml"/><Relationship Id="rId5"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ac66a4f5-2982-4fdf-8de2-7bf62f4017b7&amp;utm_term=PDF-PPTX-lastslide&amp;ad_group=control" TargetMode="External"/><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svg"/><Relationship Id="rId5" Type="http://schemas.openxmlformats.org/officeDocument/2006/relationships/slideLayout" Target="../slideLayouts/slideLayout1.xml"/><Relationship Id="rId6"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ac66a4f5-2982-4fdf-8de2-7bf62f4017b7&amp;utm_term=PDF-PPTX-lastslide&amp;ad_group=control" TargetMode="External"/><Relationship Id="rId1" Type="http://schemas.openxmlformats.org/officeDocument/2006/relationships/image" Target="../media/image-16-1.png"/><Relationship Id="rId2" Type="http://schemas.openxmlformats.org/officeDocument/2006/relationships/image" Target="../media/image-16-2.svg"/><Relationship Id="rId4" Type="http://schemas.openxmlformats.org/officeDocument/2006/relationships/slideLayout" Target="../slideLayouts/slideLayout1.xml"/><Relationship Id="rId5"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ac66a4f5-2982-4fdf-8de2-7bf62f4017b7&amp;utm_term=PDF-PPTX-lastslide&amp;ad_group=control" TargetMode="External"/><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svg"/><Relationship Id="rId5" Type="http://schemas.openxmlformats.org/officeDocument/2006/relationships/slideLayout" Target="../slideLayouts/slideLayout1.xml"/><Relationship Id="rId6"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ac66a4f5-2982-4fdf-8de2-7bf62f4017b7&amp;utm_term=PDF-PPTX-lastslide&amp;ad_group=control" TargetMode="External"/><Relationship Id="rId1" Type="http://schemas.openxmlformats.org/officeDocument/2006/relationships/image" Target="../media/image-18-1.png"/><Relationship Id="rId2" Type="http://schemas.openxmlformats.org/officeDocument/2006/relationships/image" Target="../media/image-18-2.svg"/><Relationship Id="rId4" Type="http://schemas.openxmlformats.org/officeDocument/2006/relationships/slideLayout" Target="../slideLayouts/slideLayout1.xml"/><Relationship Id="rId5"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ac66a4f5-2982-4fdf-8de2-7bf62f4017b7&amp;utm_term=PDF-PPTX-lastslide&amp;ad_group=control" TargetMode="External"/><Relationship Id="rId1" Type="http://schemas.openxmlformats.org/officeDocument/2006/relationships/image" Target="../media/image-19-1.png"/><Relationship Id="rId2" Type="http://schemas.openxmlformats.org/officeDocument/2006/relationships/image" Target="../media/image-19-2.svg"/><Relationship Id="rId4" Type="http://schemas.openxmlformats.org/officeDocument/2006/relationships/slideLayout" Target="../slideLayouts/slideLayout1.xml"/><Relationship Id="rId5"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ac66a4f5-2982-4fdf-8de2-7bf62f4017b7&amp;utm_term=PDF-PPTX-lastslide&amp;ad_group=control"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sv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ac66a4f5-2982-4fdf-8de2-7bf62f4017b7&amp;utm_term=PDF-PPTX-lastslide&amp;ad_group=control" TargetMode="External"/><Relationship Id="rId1" Type="http://schemas.openxmlformats.org/officeDocument/2006/relationships/image" Target="../media/image-20-1.png"/><Relationship Id="rId2" Type="http://schemas.openxmlformats.org/officeDocument/2006/relationships/image" Target="../media/image-20-2.svg"/><Relationship Id="rId4" Type="http://schemas.openxmlformats.org/officeDocument/2006/relationships/slideLayout" Target="../slideLayouts/slideLayout1.xml"/><Relationship Id="rId5"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ac66a4f5-2982-4fdf-8de2-7bf62f4017b7&amp;utm_term=PDF-PPTX-lastslide&amp;ad_group=control" TargetMode="External"/><Relationship Id="rId1" Type="http://schemas.openxmlformats.org/officeDocument/2006/relationships/image" Target="../media/image-21-1.png"/><Relationship Id="rId2" Type="http://schemas.openxmlformats.org/officeDocument/2006/relationships/image" Target="../media/image-21-2.svg"/><Relationship Id="rId4" Type="http://schemas.openxmlformats.org/officeDocument/2006/relationships/slideLayout" Target="../slideLayouts/slideLayout1.xml"/><Relationship Id="rId5"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8" Type="http://schemas.openxmlformats.org/officeDocument/2006/relationships/hyperlink" Target="https://pitch.com?utm_medium=product-presentation&amp;utm_source=powerpoint-export&amp;utm_campaign=bottom_bar_cta&amp;utm_content=ac66a4f5-2982-4fdf-8de2-7bf62f4017b7&amp;utm_term=PDF-PPTX-lastslide&amp;ad_group=control" TargetMode="External"/><Relationship Id="rId1" Type="http://schemas.openxmlformats.org/officeDocument/2006/relationships/image" Target="../media/image-22-1.png"/><Relationship Id="rId2" Type="http://schemas.openxmlformats.org/officeDocument/2006/relationships/image" Target="../media/image-22-1.png"/><Relationship Id="rId3" Type="http://schemas.openxmlformats.org/officeDocument/2006/relationships/image" Target="../media/image-22-1.png"/><Relationship Id="rId4" Type="http://schemas.openxmlformats.org/officeDocument/2006/relationships/image" Target="../media/image-22-1.png"/><Relationship Id="rId5" Type="http://schemas.openxmlformats.org/officeDocument/2006/relationships/image" Target="../media/image-22-1.png"/><Relationship Id="rId6" Type="http://schemas.openxmlformats.org/officeDocument/2006/relationships/image" Target="../media/image-22-6.png"/><Relationship Id="rId7" Type="http://schemas.openxmlformats.org/officeDocument/2006/relationships/image" Target="../media/image-22-7.svg"/><Relationship Id="rId9" Type="http://schemas.openxmlformats.org/officeDocument/2006/relationships/slideLayout" Target="../slideLayouts/slideLayout1.xml"/><Relationship Id="rId10"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ac66a4f5-2982-4fdf-8de2-7bf62f4017b7&amp;utm_term=PDF-PPTX-lastslide&amp;ad_group=control" TargetMode="External"/><Relationship Id="rId1" Type="http://schemas.openxmlformats.org/officeDocument/2006/relationships/image" Target="../media/image-23-1.png"/><Relationship Id="rId2" Type="http://schemas.openxmlformats.org/officeDocument/2006/relationships/image" Target="../media/image-23-2.svg"/><Relationship Id="rId4" Type="http://schemas.openxmlformats.org/officeDocument/2006/relationships/slideLayout" Target="../slideLayouts/slideLayout1.xml"/><Relationship Id="rId5"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ac66a4f5-2982-4fdf-8de2-7bf62f4017b7&amp;utm_term=PDF-PPTX-lastslide&amp;ad_group=control" TargetMode="External"/><Relationship Id="rId1" Type="http://schemas.openxmlformats.org/officeDocument/2006/relationships/image" Target="../media/image-24-1.png"/><Relationship Id="rId2" Type="http://schemas.openxmlformats.org/officeDocument/2006/relationships/image" Target="../media/image-24-2.svg"/><Relationship Id="rId4" Type="http://schemas.openxmlformats.org/officeDocument/2006/relationships/slideLayout" Target="../slideLayouts/slideLayout1.xml"/><Relationship Id="rId5"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ac66a4f5-2982-4fdf-8de2-7bf62f4017b7&amp;utm_term=PDF-PPTX-lastslide&amp;ad_group=control" TargetMode="External"/><Relationship Id="rId1" Type="http://schemas.openxmlformats.org/officeDocument/2006/relationships/image" Target="../media/image-25-1.apng"/><Relationship Id="rId2" Type="http://schemas.openxmlformats.org/officeDocument/2006/relationships/image" Target="../media/image-25-2.png"/><Relationship Id="rId3" Type="http://schemas.openxmlformats.org/officeDocument/2006/relationships/image" Target="../media/image-25-3.svg"/><Relationship Id="rId5" Type="http://schemas.openxmlformats.org/officeDocument/2006/relationships/slideLayout" Target="../slideLayouts/slideLayout1.xml"/><Relationship Id="rId6"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5" Type="http://schemas.openxmlformats.org/officeDocument/2006/relationships/hyperlink" Target="https://pitch.com?utm_medium=product-presentation&amp;utm_source=powerpoint-export&amp;utm_campaign=bottom_bar_cta&amp;utm_content=ac66a4f5-2982-4fdf-8de2-7bf62f4017b7&amp;utm_term=PDF-PPTX-lastslide&amp;ad_group=control" TargetMode="External"/><Relationship Id="rId1" Type="http://schemas.openxmlformats.org/officeDocument/2006/relationships/image" Target="../media/image-26-1.png"/><Relationship Id="rId2" Type="http://schemas.openxmlformats.org/officeDocument/2006/relationships/image" Target="../media/image-26-2.png"/><Relationship Id="rId3" Type="http://schemas.openxmlformats.org/officeDocument/2006/relationships/image" Target="../media/image-26-3.png"/><Relationship Id="rId4" Type="http://schemas.openxmlformats.org/officeDocument/2006/relationships/image" Target="../media/image-26-4.svg"/><Relationship Id="rId6" Type="http://schemas.openxmlformats.org/officeDocument/2006/relationships/slideLayout" Target="../slideLayouts/slideLayout1.xml"/><Relationship Id="rId7"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ac66a4f5-2982-4fdf-8de2-7bf62f4017b7&amp;utm_term=PDF-PPTX-lastslide&amp;ad_group=control" TargetMode="External"/><Relationship Id="rId1" Type="http://schemas.openxmlformats.org/officeDocument/2006/relationships/image" Target="../media/image-27-1.png"/><Relationship Id="rId2" Type="http://schemas.openxmlformats.org/officeDocument/2006/relationships/image" Target="../media/image-27-2.svg"/><Relationship Id="rId4" Type="http://schemas.openxmlformats.org/officeDocument/2006/relationships/slideLayout" Target="../slideLayouts/slideLayout1.xml"/><Relationship Id="rId5"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ac66a4f5-2982-4fdf-8de2-7bf62f4017b7&amp;utm_term=PDF-PPTX-lastslide&amp;ad_group=control" TargetMode="External"/><Relationship Id="rId1" Type="http://schemas.openxmlformats.org/officeDocument/2006/relationships/image" Target="../media/image-28-1.png"/><Relationship Id="rId2" Type="http://schemas.openxmlformats.org/officeDocument/2006/relationships/image" Target="../media/image-28-2.svg"/><Relationship Id="rId4" Type="http://schemas.openxmlformats.org/officeDocument/2006/relationships/slideLayout" Target="../slideLayouts/slideLayout1.xml"/><Relationship Id="rId5"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ac66a4f5-2982-4fdf-8de2-7bf62f4017b7&amp;utm_term=PDF-PPTX-lastslide&amp;ad_group=control" TargetMode="External"/><Relationship Id="rId1" Type="http://schemas.openxmlformats.org/officeDocument/2006/relationships/image" Target="../media/image-29-1.png"/><Relationship Id="rId2" Type="http://schemas.openxmlformats.org/officeDocument/2006/relationships/image" Target="../media/image-29-2.svg"/><Relationship Id="rId4" Type="http://schemas.openxmlformats.org/officeDocument/2006/relationships/slideLayout" Target="../slideLayouts/slideLayout1.xml"/><Relationship Id="rId5"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ac66a4f5-2982-4fdf-8de2-7bf62f4017b7&amp;utm_term=PDF-PPTX-lastslide&amp;ad_group=control"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sv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ac66a4f5-2982-4fdf-8de2-7bf62f4017b7&amp;utm_term=PDF-PPTX-lastslide&amp;ad_group=control" TargetMode="External"/><Relationship Id="rId1" Type="http://schemas.openxmlformats.org/officeDocument/2006/relationships/image" Target="../media/image-30-1.png"/><Relationship Id="rId2" Type="http://schemas.openxmlformats.org/officeDocument/2006/relationships/image" Target="../media/image-30-2.png"/><Relationship Id="rId3" Type="http://schemas.openxmlformats.org/officeDocument/2006/relationships/image" Target="../media/image-30-3.svg"/><Relationship Id="rId5" Type="http://schemas.openxmlformats.org/officeDocument/2006/relationships/slideLayout" Target="../slideLayouts/slideLayout1.xml"/><Relationship Id="rId6"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ac66a4f5-2982-4fdf-8de2-7bf62f4017b7&amp;utm_term=PDF-PPTX-lastslide&amp;ad_group=control" TargetMode="External"/><Relationship Id="rId1" Type="http://schemas.openxmlformats.org/officeDocument/2006/relationships/image" Target="../media/image-31-1.png"/><Relationship Id="rId2" Type="http://schemas.openxmlformats.org/officeDocument/2006/relationships/image" Target="../media/image-31-2.svg"/><Relationship Id="rId4" Type="http://schemas.openxmlformats.org/officeDocument/2006/relationships/slideLayout" Target="../slideLayouts/slideLayout1.xml"/><Relationship Id="rId5"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ac66a4f5-2982-4fdf-8de2-7bf62f4017b7&amp;utm_term=PDF-PPTX-lastslide&amp;ad_group=control" TargetMode="External"/><Relationship Id="rId1" Type="http://schemas.openxmlformats.org/officeDocument/2006/relationships/image" Target="../media/image-32-1.png"/><Relationship Id="rId2" Type="http://schemas.openxmlformats.org/officeDocument/2006/relationships/image" Target="../media/image-32-2.svg"/><Relationship Id="rId4" Type="http://schemas.openxmlformats.org/officeDocument/2006/relationships/slideLayout" Target="../slideLayouts/slideLayout1.xml"/><Relationship Id="rId5"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ac66a4f5-2982-4fdf-8de2-7bf62f4017b7&amp;utm_term=PDF-PPTX-lastslide&amp;ad_group=control" TargetMode="External"/><Relationship Id="rId1" Type="http://schemas.openxmlformats.org/officeDocument/2006/relationships/image" Target="../media/image-33-1.png"/><Relationship Id="rId2" Type="http://schemas.openxmlformats.org/officeDocument/2006/relationships/image" Target="../media/image-33-2.svg"/><Relationship Id="rId4" Type="http://schemas.openxmlformats.org/officeDocument/2006/relationships/slideLayout" Target="../slideLayouts/slideLayout1.xml"/><Relationship Id="rId5"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2" Type="http://schemas.openxmlformats.org/officeDocument/2006/relationships/hyperlink" Target="https://pitch.com?utm_medium=product-presentation&amp;utm_source=powerpoint-export&amp;utm_campaign=bottom_bar_cta&amp;utm_content=ac66a4f5-2982-4fdf-8de2-7bf62f4017b7&amp;utm_term=PDF-PPTX-lastslide&amp;ad_group=control" TargetMode="External"/><Relationship Id="rId1" Type="http://schemas.openxmlformats.org/officeDocument/2006/relationships/image" Target="../media/image-34-1.png"/><Relationship Id="rId2" Type="http://schemas.openxmlformats.org/officeDocument/2006/relationships/image" Target="../media/image-34-1.png"/><Relationship Id="rId3" Type="http://schemas.openxmlformats.org/officeDocument/2006/relationships/image" Target="../media/image-34-1.png"/><Relationship Id="rId4" Type="http://schemas.openxmlformats.org/officeDocument/2006/relationships/image" Target="../media/image-34-1.png"/><Relationship Id="rId5" Type="http://schemas.openxmlformats.org/officeDocument/2006/relationships/image" Target="../media/image-34-1.png"/><Relationship Id="rId6" Type="http://schemas.openxmlformats.org/officeDocument/2006/relationships/image" Target="../media/image-34-1.png"/><Relationship Id="rId7" Type="http://schemas.openxmlformats.org/officeDocument/2006/relationships/image" Target="../media/image-34-1.png"/><Relationship Id="rId8" Type="http://schemas.openxmlformats.org/officeDocument/2006/relationships/image" Target="../media/image-34-1.png"/><Relationship Id="rId9" Type="http://schemas.openxmlformats.org/officeDocument/2006/relationships/image" Target="../media/image-34-1.png"/><Relationship Id="rId10" Type="http://schemas.openxmlformats.org/officeDocument/2006/relationships/image" Target="../media/image-34-10.png"/><Relationship Id="rId11" Type="http://schemas.openxmlformats.org/officeDocument/2006/relationships/image" Target="../media/image-34-11.svg"/><Relationship Id="rId13" Type="http://schemas.openxmlformats.org/officeDocument/2006/relationships/slideLayout" Target="../slideLayouts/slideLayout1.xml"/><Relationship Id="rId1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ac66a4f5-2982-4fdf-8de2-7bf62f4017b7&amp;utm_term=PDF-PPTX-lastslide&amp;ad_group=control" TargetMode="External"/><Relationship Id="rId1" Type="http://schemas.openxmlformats.org/officeDocument/2006/relationships/image" Target="../media/image-35-1.png"/><Relationship Id="rId2" Type="http://schemas.openxmlformats.org/officeDocument/2006/relationships/image" Target="../media/image-35-2.svg"/><Relationship Id="rId4" Type="http://schemas.openxmlformats.org/officeDocument/2006/relationships/slideLayout" Target="../slideLayouts/slideLayout1.xml"/><Relationship Id="rId5"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ac66a4f5-2982-4fdf-8de2-7bf62f4017b7&amp;utm_term=PDF-PPTX-lastslide&amp;ad_group=control" TargetMode="External"/><Relationship Id="rId1" Type="http://schemas.openxmlformats.org/officeDocument/2006/relationships/image" Target="../media/image-36-1.png"/><Relationship Id="rId2" Type="http://schemas.openxmlformats.org/officeDocument/2006/relationships/image" Target="../media/image-36-2.svg"/><Relationship Id="rId4" Type="http://schemas.openxmlformats.org/officeDocument/2006/relationships/slideLayout" Target="../slideLayouts/slideLayout1.xml"/><Relationship Id="rId5"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ac66a4f5-2982-4fdf-8de2-7bf62f4017b7&amp;utm_term=PDF-PPTX-lastslide&amp;ad_group=control" TargetMode="External"/><Relationship Id="rId1" Type="http://schemas.openxmlformats.org/officeDocument/2006/relationships/image" Target="../media/image-37-1.png"/><Relationship Id="rId2" Type="http://schemas.openxmlformats.org/officeDocument/2006/relationships/image" Target="../media/image-37-2.png"/><Relationship Id="rId3" Type="http://schemas.openxmlformats.org/officeDocument/2006/relationships/image" Target="../media/image-37-3.svg"/><Relationship Id="rId5" Type="http://schemas.openxmlformats.org/officeDocument/2006/relationships/slideLayout" Target="../slideLayouts/slideLayout1.xml"/><Relationship Id="rId6"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2" Type="http://schemas.openxmlformats.org/officeDocument/2006/relationships/hyperlink" Target="https://datascientest.com/quest-ce-que-la-methode-agile" TargetMode="External"/><Relationship Id="rId3" Type="http://schemas.openxmlformats.org/officeDocument/2006/relationships/hyperlink" Target="https://datascientest.com/ci-cd-integration-continue-livraison-continue" TargetMode="External"/><Relationship Id="rId7" Type="http://schemas.openxmlformats.org/officeDocument/2006/relationships/hyperlink" Target="https://pitch.com?utm_medium=product-presentation&amp;utm_source=powerpoint-export&amp;utm_campaign=bottom_bar_cta&amp;utm_content=ac66a4f5-2982-4fdf-8de2-7bf62f4017b7&amp;utm_term=PDF-PPTX-lastslide&amp;ad_group=control" TargetMode="External"/><Relationship Id="rId1"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svg"/><Relationship Id="rId8" Type="http://schemas.openxmlformats.org/officeDocument/2006/relationships/slideLayout" Target="../slideLayouts/slideLayout1.xml"/><Relationship Id="rId9"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ac66a4f5-2982-4fdf-8de2-7bf62f4017b7&amp;utm_term=PDF-PPTX-lastslide&amp;ad_group=control" TargetMode="External"/><Relationship Id="rId1" Type="http://schemas.openxmlformats.org/officeDocument/2006/relationships/image" Target="../media/image-5-1.png"/><Relationship Id="rId2" Type="http://schemas.openxmlformats.org/officeDocument/2006/relationships/image" Target="../media/image-5-2.sv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ac66a4f5-2982-4fdf-8de2-7bf62f4017b7&amp;utm_term=PDF-PPTX-lastslide&amp;ad_group=control" TargetMode="External"/><Relationship Id="rId1" Type="http://schemas.openxmlformats.org/officeDocument/2006/relationships/image" Target="../media/image-6-1.png"/><Relationship Id="rId2" Type="http://schemas.openxmlformats.org/officeDocument/2006/relationships/image" Target="../media/image-6-2.sv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ac66a4f5-2982-4fdf-8de2-7bf62f4017b7&amp;utm_term=PDF-PPTX-lastslide&amp;ad_group=control" TargetMode="External"/><Relationship Id="rId1" Type="http://schemas.openxmlformats.org/officeDocument/2006/relationships/image" Target="../media/image-7-1.png"/><Relationship Id="rId2" Type="http://schemas.openxmlformats.org/officeDocument/2006/relationships/image" Target="../media/image-7-2.sv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ac66a4f5-2982-4fdf-8de2-7bf62f4017b7&amp;utm_term=PDF-PPTX-lastslide&amp;ad_group=control" TargetMode="External"/><Relationship Id="rId1" Type="http://schemas.openxmlformats.org/officeDocument/2006/relationships/image" Target="../media/image-8-1.png"/><Relationship Id="rId2" Type="http://schemas.openxmlformats.org/officeDocument/2006/relationships/image" Target="../media/image-8-2.sv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ac66a4f5-2982-4fdf-8de2-7bf62f4017b7&amp;utm_term=PDF-PPTX-lastslide&amp;ad_group=control" TargetMode="External"/><Relationship Id="rId1" Type="http://schemas.openxmlformats.org/officeDocument/2006/relationships/image" Target="../media/image-9-1.png"/><Relationship Id="rId2" Type="http://schemas.openxmlformats.org/officeDocument/2006/relationships/image" Target="../media/image-9-2.sv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663542" y="3702281"/>
            <a:ext cx="5486400" cy="964406"/>
          </a:xfrm>
          <a:prstGeom prst="rect">
            <a:avLst/>
          </a:prstGeom>
          <a:noFill/>
          <a:ln/>
        </p:spPr>
        <p:txBody>
          <a:bodyPr wrap="square" lIns="0" tIns="0" rIns="0" bIns="0" rtlCol="0" anchor="b"/>
          <a:lstStyle/>
          <a:p>
            <a:pPr algn="l">
              <a:lnSpc>
                <a:spcPts val="2531"/>
              </a:lnSpc>
            </a:pPr>
            <a:r>
              <a:rPr lang="en-US" sz="2000" b="0" spc="-12" kern="0" dirty="0">
                <a:solidFill>
                  <a:srgbClr val="000000"/>
                </a:solidFill>
                <a:latin typeface="Space Grotesk" pitchFamily="34" charset="0"/>
                <a:ea typeface="Space Grotesk" pitchFamily="34" charset="-122"/>
                <a:cs typeface="Space Grotesk" pitchFamily="34" charset="-120"/>
              </a:rPr>
              <a:t>Réalisée par:</a:t>
            </a:r>
            <a:endParaRPr lang="en-US" sz="2025" dirty="0"/>
          </a:p>
          <a:p>
            <a:pPr algn="l">
              <a:lnSpc>
                <a:spcPts val="2531"/>
              </a:lnSpc>
            </a:pPr>
            <a:r>
              <a:rPr lang="en-US" sz="1800" b="0" spc="-12" kern="0" dirty="0">
                <a:solidFill>
                  <a:srgbClr val="000000"/>
                </a:solidFill>
                <a:latin typeface="Space Grotesk" pitchFamily="34" charset="0"/>
                <a:ea typeface="Space Grotesk" pitchFamily="34" charset="-122"/>
                <a:cs typeface="Space Grotesk" pitchFamily="34" charset="-120"/>
              </a:rPr>
              <a:t>  Firdaous Mazouz</a:t>
            </a:r>
            <a:endParaRPr lang="en-US" sz="2025" dirty="0"/>
          </a:p>
          <a:p>
            <a:pPr algn="l">
              <a:lnSpc>
                <a:spcPts val="2531"/>
              </a:lnSpc>
            </a:pPr>
            <a:r>
              <a:rPr lang="en-US" sz="1800" b="0" spc="-12" kern="0" dirty="0">
                <a:solidFill>
                  <a:srgbClr val="000000"/>
                </a:solidFill>
                <a:latin typeface="Space Grotesk" pitchFamily="34" charset="0"/>
                <a:ea typeface="Space Grotesk" pitchFamily="34" charset="-122"/>
                <a:cs typeface="Space Grotesk" pitchFamily="34" charset="-120"/>
              </a:rPr>
              <a:t>  Soukayna Zaidi</a:t>
            </a:r>
            <a:endParaRPr lang="en-US" sz="2025" dirty="0"/>
          </a:p>
        </p:txBody>
      </p:sp>
      <p:sp>
        <p:nvSpPr>
          <p:cNvPr id="4" name="Text 1"/>
          <p:cNvSpPr/>
          <p:nvPr/>
        </p:nvSpPr>
        <p:spPr>
          <a:xfrm>
            <a:off x="464113" y="1141961"/>
            <a:ext cx="8229600" cy="2057400"/>
          </a:xfrm>
          <a:prstGeom prst="rect">
            <a:avLst/>
          </a:prstGeom>
          <a:noFill/>
          <a:ln/>
        </p:spPr>
        <p:txBody>
          <a:bodyPr wrap="square" lIns="0" tIns="0" rIns="0" bIns="0" rtlCol="0" anchor="t"/>
          <a:lstStyle/>
          <a:p>
            <a:pPr algn="l">
              <a:lnSpc>
                <a:spcPts val="8100"/>
              </a:lnSpc>
            </a:pPr>
            <a:r>
              <a:rPr lang="en-US" sz="6800" b="1" spc="-48" kern="0" dirty="0">
                <a:solidFill>
                  <a:srgbClr val="000000"/>
                </a:solidFill>
                <a:latin typeface="Space Grotesk" pitchFamily="34" charset="0"/>
                <a:ea typeface="Space Grotesk" pitchFamily="34" charset="-122"/>
                <a:cs typeface="Space Grotesk" pitchFamily="34" charset="-120"/>
              </a:rPr>
              <a:t>DEVOPS, CI , CD , (GITLAB CI/CD)</a:t>
            </a:r>
            <a:endParaRPr lang="en-US" sz="10125" dirty="0"/>
          </a:p>
        </p:txBody>
      </p:sp>
      <p:sp>
        <p:nvSpPr>
          <p:cNvPr id="5" name="Text 2"/>
          <p:cNvSpPr/>
          <p:nvPr/>
        </p:nvSpPr>
        <p:spPr>
          <a:xfrm>
            <a:off x="5574350" y="215911"/>
            <a:ext cx="3657600" cy="137120"/>
          </a:xfrm>
          <a:prstGeom prst="rect">
            <a:avLst/>
          </a:prstGeom>
          <a:noFill/>
          <a:ln/>
        </p:spPr>
        <p:txBody>
          <a:bodyPr wrap="square" lIns="0" tIns="0" rIns="0" bIns="0" rtlCol="0" anchor="b"/>
          <a:lstStyle/>
          <a:p>
            <a:pPr algn="r">
              <a:lnSpc>
                <a:spcPts val="1080"/>
              </a:lnSpc>
            </a:pPr>
            <a:r>
              <a:rPr lang="en-US" sz="700" b="1" spc="12" kern="0" dirty="0">
                <a:solidFill>
                  <a:srgbClr val="000000"/>
                </a:solidFill>
                <a:latin typeface="Space Grotesk" pitchFamily="34" charset="0"/>
                <a:ea typeface="Space Grotesk" pitchFamily="34" charset="-122"/>
                <a:cs typeface="Space Grotesk" pitchFamily="34" charset="-120"/>
              </a:rPr>
              <a:t>July 2024</a:t>
            </a:r>
            <a:endParaRPr lang="en-US" sz="675" dirty="0"/>
          </a:p>
        </p:txBody>
      </p:sp>
      <p:sp>
        <p:nvSpPr>
          <p:cNvPr id="6" name="Text 3"/>
          <p:cNvSpPr/>
          <p:nvPr/>
        </p:nvSpPr>
        <p:spPr>
          <a:xfrm>
            <a:off x="467233" y="732021"/>
            <a:ext cx="1524000" cy="361950"/>
          </a:xfrm>
          <a:prstGeom prst="roundRect">
            <a:avLst>
              <a:gd name="adj" fmla="val 80000"/>
            </a:avLst>
          </a:prstGeom>
          <a:solidFill>
            <a:srgbClr val="C6FF00"/>
          </a:solidFill>
          <a:ln/>
        </p:spPr>
        <p:txBody>
          <a:bodyPr wrap="square" lIns="84667" tIns="42730" rIns="84667" bIns="42730" rtlCol="0" anchor="ctr"/>
          <a:lstStyle/>
          <a:p>
            <a:pPr algn="ctr">
              <a:lnSpc>
                <a:spcPts val="1125"/>
              </a:lnSpc>
            </a:pPr>
            <a:endParaRPr lang="en-US" sz="900" dirty="0"/>
          </a:p>
        </p:txBody>
      </p:sp>
      <p:pic>
        <p:nvPicPr>
          <p:cNvPr id="7"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378e0457-5398-4b21-887e-496b02442d17?pitch-bytes=76717&amp;pitch-content-type=image%2Fjpeg">    </p:cNvPr>
          <p:cNvPicPr>
            <a:picLocks noChangeAspect="1"/>
          </p:cNvPicPr>
          <p:nvPr/>
        </p:nvPicPr>
        <p:blipFill>
          <a:blip r:embed="rId1"/>
          <a:srcRect l="0" r="0" t="0" b="0"/>
          <a:stretch/>
        </p:blipFill>
        <p:spPr>
          <a:xfrm>
            <a:off x="1319393" y="624591"/>
            <a:ext cx="6211344" cy="3899092"/>
          </a:xfrm>
          <a:prstGeom prst="rect">
            <a:avLst/>
          </a:prstGeom>
        </p:spPr>
      </p:pic>
      <p:pic>
        <p:nvPicPr>
          <p:cNvPr id="4"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65773" y="218454"/>
            <a:ext cx="3657600" cy="137120"/>
          </a:xfrm>
          <a:prstGeom prst="rect">
            <a:avLst/>
          </a:prstGeom>
          <a:noFill/>
          <a:ln/>
        </p:spPr>
        <p:txBody>
          <a:bodyPr wrap="square" lIns="0" tIns="0" rIns="0" bIns="0" rtlCol="0" anchor="t"/>
          <a:lstStyle/>
          <a:p>
            <a:pPr algn="l">
              <a:lnSpc>
                <a:spcPts val="1080"/>
              </a:lnSpc>
            </a:pPr>
            <a:r>
              <a:rPr lang="en-US" sz="700" b="1" spc="12" kern="0" dirty="0">
                <a:solidFill>
                  <a:srgbClr val="FFFFFF"/>
                </a:solidFill>
                <a:latin typeface="Space Grotesk" pitchFamily="34" charset="0"/>
                <a:ea typeface="Space Grotesk" pitchFamily="34" charset="-122"/>
                <a:cs typeface="Space Grotesk" pitchFamily="34" charset="-120"/>
              </a:rPr>
              <a:t>MindMagic</a:t>
            </a:r>
            <a:endParaRPr lang="en-US" sz="675" dirty="0"/>
          </a:p>
        </p:txBody>
      </p:sp>
      <p:sp>
        <p:nvSpPr>
          <p:cNvPr id="4" name="Text 1"/>
          <p:cNvSpPr/>
          <p:nvPr/>
        </p:nvSpPr>
        <p:spPr>
          <a:xfrm>
            <a:off x="5574350" y="215911"/>
            <a:ext cx="3657600" cy="137120"/>
          </a:xfrm>
          <a:prstGeom prst="rect">
            <a:avLst/>
          </a:prstGeom>
          <a:noFill/>
          <a:ln/>
        </p:spPr>
        <p:txBody>
          <a:bodyPr wrap="square" lIns="0" tIns="0" rIns="0" bIns="0" rtlCol="0" anchor="b"/>
          <a:lstStyle/>
          <a:p>
            <a:pPr algn="r">
              <a:lnSpc>
                <a:spcPts val="1080"/>
              </a:lnSpc>
            </a:pPr>
            <a:r>
              <a:rPr lang="en-US" sz="700" b="1" spc="12" kern="0" dirty="0">
                <a:solidFill>
                  <a:srgbClr val="FFFFFF"/>
                </a:solidFill>
                <a:latin typeface="Space Grotesk" pitchFamily="34" charset="0"/>
                <a:ea typeface="Space Grotesk" pitchFamily="34" charset="-122"/>
                <a:cs typeface="Space Grotesk" pitchFamily="34" charset="-120"/>
              </a:rPr>
              <a:t>July 2024</a:t>
            </a:r>
            <a:endParaRPr lang="en-US" sz="675" dirty="0"/>
          </a:p>
        </p:txBody>
      </p:sp>
      <p:sp>
        <p:nvSpPr>
          <p:cNvPr id="5" name="Text 2"/>
          <p:cNvSpPr/>
          <p:nvPr/>
        </p:nvSpPr>
        <p:spPr>
          <a:xfrm>
            <a:off x="782133" y="220308"/>
            <a:ext cx="3789867" cy="637488"/>
          </a:xfrm>
          <a:prstGeom prst="roundRect">
            <a:avLst>
              <a:gd name="adj" fmla="val 80000"/>
            </a:avLst>
          </a:prstGeom>
          <a:solidFill>
            <a:srgbClr val="C6FF00"/>
          </a:solidFill>
          <a:ln/>
        </p:spPr>
        <p:txBody>
          <a:bodyPr wrap="square" lIns="210548" tIns="75259" rIns="210548" bIns="75259" rtlCol="0" anchor="ctr"/>
          <a:lstStyle/>
          <a:p>
            <a:pPr algn="ctr">
              <a:lnSpc>
                <a:spcPts val="2250"/>
              </a:lnSpc>
            </a:pPr>
            <a:r>
              <a:rPr lang="en-US" sz="1800" spc="-48" kern="0" dirty="0">
                <a:solidFill>
                  <a:srgbClr val="000000"/>
                </a:solidFill>
              </a:rPr>
              <a:t>Lien entre l’agilité et DevOps</a:t>
            </a:r>
            <a:endParaRPr lang="en-US" sz="900" dirty="0"/>
          </a:p>
        </p:txBody>
      </p:sp>
      <p:sp>
        <p:nvSpPr>
          <p:cNvPr id="6" name="Text 3"/>
          <p:cNvSpPr/>
          <p:nvPr/>
        </p:nvSpPr>
        <p:spPr>
          <a:xfrm>
            <a:off x="646821" y="1158534"/>
            <a:ext cx="8229600" cy="1846262"/>
          </a:xfrm>
          <a:prstGeom prst="rect">
            <a:avLst/>
          </a:prstGeom>
          <a:noFill/>
          <a:ln/>
        </p:spPr>
        <p:txBody>
          <a:bodyPr wrap="square" lIns="0" tIns="0" rIns="0" bIns="0" rtlCol="0" anchor="t"/>
          <a:lstStyle/>
          <a:p>
            <a:pPr algn="l">
              <a:lnSpc>
                <a:spcPts val="2344"/>
              </a:lnSpc>
            </a:pPr>
            <a:r>
              <a:rPr lang="en-US" sz="1900" b="0" spc="-12" kern="0" dirty="0">
                <a:solidFill>
                  <a:srgbClr val="000000"/>
                </a:solidFill>
                <a:latin typeface="Carlito" pitchFamily="34" charset="0"/>
                <a:ea typeface="Carlito" pitchFamily="34" charset="-122"/>
                <a:cs typeface="Carlito" pitchFamily="34" charset="-120"/>
              </a:rPr>
              <a:t>    Afin d'optimiser le développement de logiciels, il est possible d'utiliser deux méthodes : DevOps et Agile. Bien que différentes, ces deux approches présentent des similitudes. En les combinant, il est possible d'accélérer le développement de logiciels tout en livrant un produit de qualité. Voici leurs points communs, leurs différences et comment les faire interagir pour </a:t>
            </a:r>
            <a:endParaRPr lang="en-US" sz="1875" dirty="0"/>
          </a:p>
          <a:p>
            <a:pPr algn="l">
              <a:lnSpc>
                <a:spcPts val="2344"/>
              </a:lnSpc>
            </a:pPr>
            <a:r>
              <a:rPr lang="en-US" sz="1900" b="0" spc="-12" kern="0" dirty="0">
                <a:solidFill>
                  <a:srgbClr val="000000"/>
                </a:solidFill>
                <a:latin typeface="Carlito" pitchFamily="34" charset="0"/>
                <a:ea typeface="Carlito" pitchFamily="34" charset="-122"/>
                <a:cs typeface="Carlito" pitchFamily="34" charset="-120"/>
              </a:rPr>
              <a:t>gagner en efficacité</a:t>
            </a:r>
            <a:pPr algn="l">
              <a:lnSpc>
                <a:spcPts val="2344"/>
              </a:lnSpc>
            </a:pPr>
            <a:r>
              <a:rPr lang="en-US" sz="1900" b="0" spc="-12" kern="0" dirty="0">
                <a:solidFill>
                  <a:srgbClr val="FFFFFF"/>
                </a:solidFill>
                <a:latin typeface="Alegreya" pitchFamily="34" charset="0"/>
                <a:ea typeface="Alegreya" pitchFamily="34" charset="-122"/>
                <a:cs typeface="Alegreya" pitchFamily="34" charset="-120"/>
              </a:rPr>
              <a:t>.</a:t>
            </a:r>
            <a:endParaRPr lang="en-US" sz="1875" dirty="0"/>
          </a:p>
        </p:txBody>
      </p:sp>
      <p:pic>
        <p:nvPicPr>
          <p:cNvPr id="7" name="Image 0" descr="https://pitch-assets-ccb95893-de3f-4266-973c-20049231b248.s3.eu-west-1.amazonaws.com/8c69e105-86b4-4073-ac7b-a61f0985c1ef?pitch-bytes=34965&amp;pitch-content-type=image%2Fjpeg">    </p:cNvPr>
          <p:cNvPicPr>
            <a:picLocks noChangeAspect="1"/>
          </p:cNvPicPr>
          <p:nvPr/>
        </p:nvPicPr>
        <p:blipFill>
          <a:blip r:embed="rId1"/>
          <a:srcRect l="0" r="0" t="0" b="0"/>
          <a:stretch/>
        </p:blipFill>
        <p:spPr>
          <a:xfrm>
            <a:off x="5535911" y="2566476"/>
            <a:ext cx="2963681" cy="2222761"/>
          </a:xfrm>
          <a:prstGeom prst="rect">
            <a:avLst/>
          </a:prstGeom>
        </p:spPr>
      </p:pic>
      <p:pic>
        <p:nvPicPr>
          <p:cNvPr id="8"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000000">
            <a:alpha val="10000"/>
          </a:srgbClr>
        </a:solidFill>
      </p:bgPr>
    </p:bg>
    <p:spTree>
      <p:nvGrpSpPr>
        <p:cNvPr id="1" name=""/>
        <p:cNvGrpSpPr/>
        <p:nvPr/>
      </p:nvGrpSpPr>
      <p:grpSpPr>
        <a:xfrm>
          <a:off x="0" y="0"/>
          <a:ext cx="0" cy="0"/>
          <a:chOff x="0" y="0"/>
          <a:chExt cx="0" cy="0"/>
        </a:xfrm>
      </p:grpSpPr>
      <p:sp>
        <p:nvSpPr>
          <p:cNvPr id="3" name="Text 0"/>
          <p:cNvSpPr/>
          <p:nvPr/>
        </p:nvSpPr>
        <p:spPr>
          <a:xfrm>
            <a:off x="473151" y="217614"/>
            <a:ext cx="3657600" cy="137120"/>
          </a:xfrm>
          <a:prstGeom prst="rect">
            <a:avLst/>
          </a:prstGeom>
          <a:noFill/>
          <a:ln/>
        </p:spPr>
        <p:txBody>
          <a:bodyPr wrap="square" lIns="0" tIns="0" rIns="0" bIns="0" rtlCol="0" anchor="t"/>
          <a:lstStyle/>
          <a:p>
            <a:pPr algn="l">
              <a:lnSpc>
                <a:spcPts val="1080"/>
              </a:lnSpc>
            </a:pPr>
            <a:r>
              <a:rPr lang="en-US" sz="700" b="1" spc="12" kern="0" dirty="0">
                <a:solidFill>
                  <a:srgbClr val="000000"/>
                </a:solidFill>
                <a:latin typeface="Space Grotesk" pitchFamily="34" charset="0"/>
                <a:ea typeface="Space Grotesk" pitchFamily="34" charset="-122"/>
                <a:cs typeface="Space Grotesk" pitchFamily="34" charset="-120"/>
              </a:rPr>
              <a:t>MindMagic</a:t>
            </a:r>
            <a:endParaRPr lang="en-US" sz="675" dirty="0"/>
          </a:p>
        </p:txBody>
      </p:sp>
      <p:sp>
        <p:nvSpPr>
          <p:cNvPr id="4" name="Text 1"/>
          <p:cNvSpPr/>
          <p:nvPr/>
        </p:nvSpPr>
        <p:spPr>
          <a:xfrm>
            <a:off x="5574350" y="215911"/>
            <a:ext cx="3657600" cy="137120"/>
          </a:xfrm>
          <a:prstGeom prst="rect">
            <a:avLst/>
          </a:prstGeom>
          <a:noFill/>
          <a:ln/>
        </p:spPr>
        <p:txBody>
          <a:bodyPr wrap="square" lIns="0" tIns="0" rIns="0" bIns="0" rtlCol="0" anchor="b"/>
          <a:lstStyle/>
          <a:p>
            <a:pPr algn="r">
              <a:lnSpc>
                <a:spcPts val="1080"/>
              </a:lnSpc>
            </a:pPr>
            <a:r>
              <a:rPr lang="en-US" sz="700" b="1" spc="12" kern="0" dirty="0">
                <a:solidFill>
                  <a:srgbClr val="000000"/>
                </a:solidFill>
                <a:latin typeface="Space Grotesk" pitchFamily="34" charset="0"/>
                <a:ea typeface="Space Grotesk" pitchFamily="34" charset="-122"/>
                <a:cs typeface="Space Grotesk" pitchFamily="34" charset="-120"/>
              </a:rPr>
              <a:t>July 2024</a:t>
            </a:r>
            <a:endParaRPr lang="en-US" sz="675" dirty="0"/>
          </a:p>
        </p:txBody>
      </p:sp>
      <p:sp>
        <p:nvSpPr>
          <p:cNvPr id="5" name="Text 2"/>
          <p:cNvSpPr/>
          <p:nvPr/>
        </p:nvSpPr>
        <p:spPr>
          <a:xfrm>
            <a:off x="322904" y="216646"/>
            <a:ext cx="2862822" cy="585004"/>
          </a:xfrm>
          <a:prstGeom prst="roundRect">
            <a:avLst>
              <a:gd name="adj" fmla="val 80000"/>
            </a:avLst>
          </a:prstGeom>
          <a:solidFill>
            <a:srgbClr val="FFFFFF"/>
          </a:solidFill>
          <a:ln/>
        </p:spPr>
        <p:txBody>
          <a:bodyPr wrap="square" lIns="159046" tIns="69063" rIns="159046" bIns="69063" rtlCol="0" anchor="ctr"/>
          <a:lstStyle/>
          <a:p>
            <a:pPr algn="ctr">
              <a:lnSpc>
                <a:spcPts val="1890"/>
              </a:lnSpc>
            </a:pPr>
            <a:r>
              <a:rPr lang="en-US" sz="1400" spc="-48" kern="0" dirty="0">
                <a:solidFill>
                  <a:srgbClr val="000000"/>
                </a:solidFill>
              </a:rPr>
              <a:t>Lien entre l’agilité et DevOps</a:t>
            </a:r>
            <a:endParaRPr lang="en-US" sz="900" dirty="0"/>
          </a:p>
        </p:txBody>
      </p:sp>
      <p:sp>
        <p:nvSpPr>
          <p:cNvPr id="6" name="Text 3"/>
          <p:cNvSpPr/>
          <p:nvPr/>
        </p:nvSpPr>
        <p:spPr>
          <a:xfrm>
            <a:off x="318800" y="1001084"/>
            <a:ext cx="4572000" cy="3667125"/>
          </a:xfrm>
          <a:prstGeom prst="rect">
            <a:avLst/>
          </a:prstGeom>
          <a:noFill/>
          <a:ln/>
        </p:spPr>
        <p:txBody>
          <a:bodyPr wrap="square" lIns="0" tIns="0" rIns="0" bIns="0" rtlCol="0" anchor="t"/>
          <a:lstStyle/>
          <a:p>
            <a:pPr algn="l">
              <a:lnSpc>
                <a:spcPts val="2625"/>
              </a:lnSpc>
            </a:pPr>
            <a:r>
              <a:rPr lang="en-US" sz="1900" b="0" spc="-12" kern="0" dirty="0">
                <a:solidFill>
                  <a:srgbClr val="000000"/>
                </a:solidFill>
                <a:latin typeface="Space Grotesk" pitchFamily="34" charset="0"/>
                <a:ea typeface="Space Grotesk" pitchFamily="34" charset="-122"/>
                <a:cs typeface="Space Grotesk" pitchFamily="34" charset="-120"/>
              </a:rPr>
              <a:t>   Afin d'optimiser le développement de logiciels, il est possible d'utiliser deux méthodes : DevOps et Agile. Bien que différentes, ces deux approches présentent des similitudes. En les combinant, il est possible d'accélérer le développement de logiciels tout en livrant un produit de qualité. Voici leurs points communs, leurs différences et comment les faire interagir pour gagner en efficacité.</a:t>
            </a:r>
            <a:endParaRPr lang="en-US" sz="1875" dirty="0"/>
          </a:p>
        </p:txBody>
      </p:sp>
      <p:pic>
        <p:nvPicPr>
          <p:cNvPr id="7" name="Image 0" descr="https://pitch-assets-ccb95893-de3f-4266-973c-20049231b248.s3.eu-west-1.amazonaws.com/cd26eb0f-662e-4718-8ec4-d403bc6a0afd?pitch-bytes=113045&amp;pitch-content-type=image%2Fpng">    </p:cNvPr>
          <p:cNvPicPr>
            <a:picLocks noChangeAspect="1"/>
          </p:cNvPicPr>
          <p:nvPr/>
        </p:nvPicPr>
        <p:blipFill>
          <a:blip r:embed="rId1"/>
          <a:srcRect l="8665" r="8665" t="1777" b="1777"/>
          <a:stretch/>
        </p:blipFill>
        <p:spPr>
          <a:xfrm>
            <a:off x="5170285" y="348822"/>
            <a:ext cx="3894990" cy="4544032"/>
          </a:xfrm>
          <a:prstGeom prst="rect">
            <a:avLst/>
          </a:prstGeom>
        </p:spPr>
      </p:pic>
      <p:pic>
        <p:nvPicPr>
          <p:cNvPr id="8"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6250" y="489371"/>
            <a:ext cx="3657600" cy="2083594"/>
          </a:xfrm>
          <a:prstGeom prst="rect">
            <a:avLst/>
          </a:prstGeom>
          <a:noFill/>
          <a:ln/>
        </p:spPr>
        <p:txBody>
          <a:bodyPr wrap="square" lIns="0" tIns="0" rIns="0" bIns="0" rtlCol="0" anchor="t"/>
          <a:lstStyle/>
          <a:p>
            <a:pPr algn="l">
              <a:lnSpc>
                <a:spcPts val="2344"/>
              </a:lnSpc>
            </a:pPr>
            <a:r>
              <a:rPr lang="en-US" sz="1900" b="0" spc="-12" kern="0" dirty="0">
                <a:solidFill>
                  <a:srgbClr val="000000"/>
                </a:solidFill>
                <a:latin typeface="Space Grotesk" pitchFamily="34" charset="0"/>
                <a:ea typeface="Space Grotesk" pitchFamily="34" charset="-122"/>
                <a:cs typeface="Space Grotesk" pitchFamily="34" charset="-120"/>
              </a:rPr>
              <a:t>    Les piliers de la structure DevOps peuvent se résumer sous un simple acronyme : CALMS. Ce cadre de référence est la base de la méthode, car sans lui, le DevOps serait voué à l’échec :</a:t>
            </a:r>
            <a:endParaRPr lang="en-US" sz="1875" dirty="0"/>
          </a:p>
        </p:txBody>
      </p:sp>
      <p:pic>
        <p:nvPicPr>
          <p:cNvPr id="4" name="Image 0" descr="https://pitch-assets-ccb95893-de3f-4266-973c-20049231b248.s3.eu-west-1.amazonaws.com/56748361-08ab-407b-972e-5b06256628aa?pitch-bytes=24430&amp;pitch-content-type=image%2Fpng">    </p:cNvPr>
          <p:cNvPicPr>
            <a:picLocks noChangeAspect="1"/>
          </p:cNvPicPr>
          <p:nvPr/>
        </p:nvPicPr>
        <p:blipFill>
          <a:blip r:embed="rId1"/>
          <a:srcRect l="0" r="0" t="0" b="0"/>
          <a:stretch/>
        </p:blipFill>
        <p:spPr>
          <a:xfrm>
            <a:off x="4737820" y="217844"/>
            <a:ext cx="3931573" cy="4715926"/>
          </a:xfrm>
          <a:prstGeom prst="rect">
            <a:avLst/>
          </a:prstGeom>
        </p:spPr>
      </p:pic>
      <p:sp>
        <p:nvSpPr>
          <p:cNvPr id="5" name="Text 1"/>
          <p:cNvSpPr/>
          <p:nvPr/>
        </p:nvSpPr>
        <p:spPr>
          <a:xfrm>
            <a:off x="712425" y="2768729"/>
            <a:ext cx="1828800" cy="1488281"/>
          </a:xfrm>
          <a:prstGeom prst="rect">
            <a:avLst/>
          </a:prstGeom>
          <a:noFill/>
          <a:ln/>
        </p:spPr>
        <p:txBody>
          <a:bodyPr wrap="none" lIns="0" tIns="0" rIns="0" bIns="0" rtlCol="0" anchor="t">
            <a:spAutoFit/>
          </a:bodyPr>
          <a:lstStyle/>
          <a:p>
            <a:pPr algn="l">
              <a:lnSpc>
                <a:spcPts val="2344"/>
              </a:lnSpc>
            </a:pPr>
            <a:r>
              <a:rPr lang="en-US" sz="1900" b="0" spc="-12" kern="0" dirty="0">
                <a:solidFill>
                  <a:srgbClr val="000000"/>
                </a:solidFill>
                <a:latin typeface="Space Grotesk" pitchFamily="34" charset="0"/>
                <a:ea typeface="Space Grotesk" pitchFamily="34" charset="-122"/>
                <a:cs typeface="Space Grotesk" pitchFamily="34" charset="-120"/>
              </a:rPr>
              <a:t>-Culture</a:t>
            </a:r>
            <a:endParaRPr lang="en-US" sz="1875" dirty="0"/>
          </a:p>
          <a:p>
            <a:pPr algn="l">
              <a:lnSpc>
                <a:spcPts val="2344"/>
              </a:lnSpc>
            </a:pPr>
            <a:r>
              <a:rPr lang="en-US" sz="1900" b="0" spc="-12" kern="0" dirty="0">
                <a:solidFill>
                  <a:srgbClr val="000000"/>
                </a:solidFill>
                <a:latin typeface="Space Grotesk" pitchFamily="34" charset="0"/>
                <a:ea typeface="Space Grotesk" pitchFamily="34" charset="-122"/>
                <a:cs typeface="Space Grotesk" pitchFamily="34" charset="-120"/>
              </a:rPr>
              <a:t>-Automation</a:t>
            </a:r>
            <a:endParaRPr lang="en-US" sz="1875" dirty="0"/>
          </a:p>
          <a:p>
            <a:pPr algn="l">
              <a:lnSpc>
                <a:spcPts val="2344"/>
              </a:lnSpc>
            </a:pPr>
            <a:r>
              <a:rPr lang="en-US" sz="1900" b="0" spc="-12" kern="0" dirty="0">
                <a:solidFill>
                  <a:srgbClr val="000000"/>
                </a:solidFill>
                <a:latin typeface="Space Grotesk" pitchFamily="34" charset="0"/>
                <a:ea typeface="Space Grotesk" pitchFamily="34" charset="-122"/>
                <a:cs typeface="Space Grotesk" pitchFamily="34" charset="-120"/>
              </a:rPr>
              <a:t>-Lean </a:t>
            </a:r>
            <a:endParaRPr lang="en-US" sz="1875" dirty="0"/>
          </a:p>
          <a:p>
            <a:pPr algn="l">
              <a:lnSpc>
                <a:spcPts val="2344"/>
              </a:lnSpc>
            </a:pPr>
            <a:r>
              <a:rPr lang="en-US" sz="1900" b="0" spc="-12" kern="0" dirty="0">
                <a:solidFill>
                  <a:srgbClr val="000000"/>
                </a:solidFill>
                <a:latin typeface="Space Grotesk" pitchFamily="34" charset="0"/>
                <a:ea typeface="Space Grotesk" pitchFamily="34" charset="-122"/>
                <a:cs typeface="Space Grotesk" pitchFamily="34" charset="-120"/>
              </a:rPr>
              <a:t>-Mesure</a:t>
            </a:r>
            <a:endParaRPr lang="en-US" sz="1875" dirty="0"/>
          </a:p>
          <a:p>
            <a:pPr algn="l">
              <a:lnSpc>
                <a:spcPts val="2344"/>
              </a:lnSpc>
            </a:pPr>
            <a:r>
              <a:rPr lang="en-US" sz="1900" b="0" spc="-12" kern="0" dirty="0">
                <a:solidFill>
                  <a:srgbClr val="000000"/>
                </a:solidFill>
                <a:latin typeface="Space Grotesk" pitchFamily="34" charset="0"/>
                <a:ea typeface="Space Grotesk" pitchFamily="34" charset="-122"/>
                <a:cs typeface="Space Grotesk" pitchFamily="34" charset="-120"/>
              </a:rPr>
              <a:t>-Sharing</a:t>
            </a:r>
            <a:pPr algn="l">
              <a:lnSpc>
                <a:spcPts val="2344"/>
              </a:lnSpc>
            </a:pPr>
            <a:r>
              <a:rPr lang="en-US" sz="1900" b="0" spc="-12" kern="0" dirty="0">
                <a:solidFill>
                  <a:srgbClr val="FFFFFF"/>
                </a:solidFill>
                <a:latin typeface="Space Grotesk" pitchFamily="34" charset="0"/>
                <a:ea typeface="Space Grotesk" pitchFamily="34" charset="-122"/>
                <a:cs typeface="Space Grotesk" pitchFamily="34" charset="-120"/>
              </a:rPr>
              <a:t>E</a:t>
            </a:r>
            <a:endParaRPr lang="en-US" sz="1875" dirty="0"/>
          </a:p>
        </p:txBody>
      </p:sp>
      <p:pic>
        <p:nvPicPr>
          <p:cNvPr id="6"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6250" y="1171655"/>
            <a:ext cx="8229600" cy="3274218"/>
          </a:xfrm>
          <a:prstGeom prst="rect">
            <a:avLst/>
          </a:prstGeom>
          <a:noFill/>
          <a:ln/>
        </p:spPr>
        <p:txBody>
          <a:bodyPr wrap="square" lIns="0" tIns="0" rIns="0" bIns="0" rtlCol="0" anchor="t"/>
          <a:lstStyle/>
          <a:p>
            <a:pPr algn="l">
              <a:lnSpc>
                <a:spcPts val="2344"/>
              </a:lnSpc>
            </a:pPr>
            <a:r>
              <a:rPr lang="en-US" sz="1900" b="0" spc="-12" kern="0" dirty="0">
                <a:solidFill>
                  <a:srgbClr val="000000"/>
                </a:solidFill>
                <a:latin typeface="Space Grotesk" pitchFamily="34" charset="0"/>
                <a:ea typeface="Space Grotesk" pitchFamily="34" charset="-122"/>
                <a:cs typeface="Space Grotesk" pitchFamily="34" charset="-120"/>
              </a:rPr>
              <a:t>• Le DevOps se concentre sur l’intégration et la collaboration à l’interne pour un déploiement rapide du produit. Le travail d’équipe et l’automatisation sont au cœur de la méthode. Grâce à cela, les experts DevOps sont en mesure d’identifier activement les problèmes et d’apporter une solution adéquate. En équipe, les échecs sont acceptés plus facilement et les leçons à en tirer s’intègrent plus rapidement.</a:t>
            </a:r>
            <a:endParaRPr lang="en-US" sz="1875" dirty="0"/>
          </a:p>
          <a:p>
            <a:pPr algn="l">
              <a:lnSpc>
                <a:spcPts val="2344"/>
              </a:lnSpc>
            </a:pPr>
            <a:endParaRPr lang="en-US" sz="1875" dirty="0"/>
          </a:p>
          <a:p>
            <a:pPr algn="l">
              <a:lnSpc>
                <a:spcPts val="2344"/>
              </a:lnSpc>
            </a:pPr>
            <a:r>
              <a:rPr lang="en-US" sz="1900" b="0" spc="-12" kern="0" dirty="0">
                <a:solidFill>
                  <a:srgbClr val="000000"/>
                </a:solidFill>
                <a:latin typeface="Space Grotesk" pitchFamily="34" charset="0"/>
                <a:ea typeface="Space Grotesk" pitchFamily="34" charset="-122"/>
                <a:cs typeface="Space Grotesk" pitchFamily="34" charset="-120"/>
              </a:rPr>
              <a:t>• Agile s’applique à mettre en place un prototype fonctionnel qui évolue en fonction des besoins du client. Le processus de développement est géré par un Scrum master ou un chef de projet qui le décompose en étapes ou « sprints ».</a:t>
            </a:r>
            <a:endParaRPr lang="en-US" sz="1875" dirty="0"/>
          </a:p>
        </p:txBody>
      </p:sp>
      <p:sp>
        <p:nvSpPr>
          <p:cNvPr id="4" name="Text 1"/>
          <p:cNvSpPr/>
          <p:nvPr/>
        </p:nvSpPr>
        <p:spPr>
          <a:xfrm>
            <a:off x="624683" y="167824"/>
            <a:ext cx="3789867" cy="637488"/>
          </a:xfrm>
          <a:prstGeom prst="roundRect">
            <a:avLst>
              <a:gd name="adj" fmla="val 80000"/>
            </a:avLst>
          </a:prstGeom>
          <a:solidFill>
            <a:srgbClr val="C6FF00"/>
          </a:solidFill>
          <a:ln/>
        </p:spPr>
        <p:txBody>
          <a:bodyPr wrap="square" lIns="210548" tIns="75259" rIns="210548" bIns="75259" rtlCol="0" anchor="ctr"/>
          <a:lstStyle/>
          <a:p>
            <a:pPr algn="ctr">
              <a:lnSpc>
                <a:spcPts val="2250"/>
              </a:lnSpc>
            </a:pPr>
            <a:r>
              <a:rPr lang="en-US" sz="1800" spc="-48" kern="0" dirty="0">
                <a:solidFill>
                  <a:srgbClr val="000000"/>
                </a:solidFill>
              </a:rPr>
              <a:t>Lien entre l’agilité et DevOps</a:t>
            </a:r>
            <a:endParaRPr lang="en-US" sz="900" dirty="0"/>
          </a:p>
        </p:txBody>
      </p:sp>
      <p:pic>
        <p:nvPicPr>
          <p:cNvPr id="5"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000000"/>
        </a:solidFill>
      </p:bgPr>
    </p:bg>
    <p:spTree>
      <p:nvGrpSpPr>
        <p:cNvPr id="1" name=""/>
        <p:cNvGrpSpPr/>
        <p:nvPr/>
      </p:nvGrpSpPr>
      <p:grpSpPr>
        <a:xfrm>
          <a:off x="0" y="0"/>
          <a:ext cx="0" cy="0"/>
          <a:chOff x="0" y="0"/>
          <a:chExt cx="0" cy="0"/>
        </a:xfrm>
      </p:grpSpPr>
      <p:sp>
        <p:nvSpPr>
          <p:cNvPr id="3" name="Text 0"/>
          <p:cNvSpPr/>
          <p:nvPr/>
        </p:nvSpPr>
        <p:spPr>
          <a:xfrm>
            <a:off x="480354" y="259670"/>
            <a:ext cx="3789867" cy="637488"/>
          </a:xfrm>
          <a:prstGeom prst="roundRect">
            <a:avLst>
              <a:gd name="adj" fmla="val 80000"/>
            </a:avLst>
          </a:prstGeom>
          <a:solidFill>
            <a:srgbClr val="C6FF00"/>
          </a:solidFill>
          <a:ln/>
        </p:spPr>
        <p:txBody>
          <a:bodyPr wrap="square" lIns="210548" tIns="75259" rIns="210548" bIns="75259" rtlCol="0" anchor="ctr"/>
          <a:lstStyle/>
          <a:p>
            <a:pPr algn="ctr">
              <a:lnSpc>
                <a:spcPts val="2250"/>
              </a:lnSpc>
            </a:pPr>
            <a:r>
              <a:rPr lang="en-US" sz="1800" spc="-48" kern="0" dirty="0">
                <a:solidFill>
                  <a:srgbClr val="000000"/>
                </a:solidFill>
              </a:rPr>
              <a:t>Lien entre l’agilité et DevOps</a:t>
            </a:r>
            <a:endParaRPr lang="en-US" sz="900" dirty="0"/>
          </a:p>
        </p:txBody>
      </p:sp>
      <p:pic>
        <p:nvPicPr>
          <p:cNvPr id="4" name="Image 0" descr="https://pitch-assets-ccb95893-de3f-4266-973c-20049231b248.s3.eu-west-1.amazonaws.com/228732ff-a6e3-4adb-a68c-0739d313e00e?pitch-bytes=114295&amp;pitch-content-type=image%2Fpng">    </p:cNvPr>
          <p:cNvPicPr>
            <a:picLocks noChangeAspect="1"/>
          </p:cNvPicPr>
          <p:nvPr/>
        </p:nvPicPr>
        <p:blipFill>
          <a:blip r:embed="rId1"/>
          <a:srcRect l="0" r="0" t="1165" b="1165"/>
          <a:stretch/>
        </p:blipFill>
        <p:spPr>
          <a:xfrm>
            <a:off x="66547" y="1320445"/>
            <a:ext cx="9011848" cy="2233455"/>
          </a:xfrm>
          <a:prstGeom prst="rect">
            <a:avLst/>
          </a:prstGeom>
        </p:spPr>
      </p:pic>
      <p:pic>
        <p:nvPicPr>
          <p:cNvPr id="5"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6250" y="476250"/>
            <a:ext cx="6400800" cy="762000"/>
          </a:xfrm>
          <a:prstGeom prst="rect">
            <a:avLst/>
          </a:prstGeom>
          <a:noFill/>
          <a:ln/>
        </p:spPr>
        <p:txBody>
          <a:bodyPr wrap="square" lIns="0" tIns="0" rIns="0" bIns="0" rtlCol="0" anchor="t"/>
          <a:lstStyle/>
          <a:p>
            <a:pPr algn="l">
              <a:lnSpc>
                <a:spcPts val="3000"/>
              </a:lnSpc>
            </a:pPr>
            <a:r>
              <a:rPr lang="en-US" sz="2400" b="0" spc="-12" kern="0" dirty="0">
                <a:solidFill>
                  <a:srgbClr val="000000"/>
                </a:solidFill>
                <a:latin typeface="ABeeZee" pitchFamily="34" charset="0"/>
                <a:ea typeface="ABeeZee" pitchFamily="34" charset="-122"/>
                <a:cs typeface="ABeeZee" pitchFamily="34" charset="-120"/>
              </a:rPr>
              <a:t>Quels sont les points communs entre DevOps et Agile ?</a:t>
            </a:r>
            <a:endParaRPr lang="en-US" sz="1875" dirty="0"/>
          </a:p>
        </p:txBody>
      </p:sp>
      <p:sp>
        <p:nvSpPr>
          <p:cNvPr id="4" name="Shape 1"/>
          <p:cNvSpPr/>
          <p:nvPr/>
        </p:nvSpPr>
        <p:spPr>
          <a:xfrm>
            <a:off x="774716" y="1598678"/>
            <a:ext cx="6397434" cy="2927966"/>
          </a:xfrm>
          <a:prstGeom prst="roundRect">
            <a:avLst>
              <a:gd name="adj" fmla="val 16000"/>
            </a:avLst>
          </a:prstGeom>
          <a:solidFill>
            <a:srgbClr val="C6FF00"/>
          </a:solidFill>
          <a:ln/>
        </p:spPr>
      </p:sp>
      <p:sp>
        <p:nvSpPr>
          <p:cNvPr id="5" name="Text 2"/>
          <p:cNvSpPr/>
          <p:nvPr/>
        </p:nvSpPr>
        <p:spPr>
          <a:xfrm>
            <a:off x="642127" y="1735313"/>
            <a:ext cx="6339815" cy="2927966"/>
          </a:xfrm>
          <a:prstGeom prst="roundRect">
            <a:avLst>
              <a:gd name="adj" fmla="val 16000"/>
            </a:avLst>
          </a:prstGeom>
          <a:solidFill>
            <a:srgbClr val="FFFFFF"/>
          </a:solidFill>
          <a:ln w="5292">
            <a:solidFill>
              <a:srgbClr val="000000"/>
            </a:solidFill>
          </a:ln>
        </p:spPr>
        <p:txBody>
          <a:bodyPr wrap="square" lIns="352212" tIns="345663" rIns="352212" bIns="345663" rtlCol="0" anchor="ctr"/>
          <a:lstStyle/>
          <a:p>
            <a:pPr algn="ctr">
              <a:lnSpc>
                <a:spcPts val="2344"/>
              </a:lnSpc>
            </a:pPr>
            <a:endParaRPr lang="en-US" sz="1875" dirty="0"/>
          </a:p>
        </p:txBody>
      </p:sp>
      <p:sp>
        <p:nvSpPr>
          <p:cNvPr id="6" name="Text 3"/>
          <p:cNvSpPr/>
          <p:nvPr/>
        </p:nvSpPr>
        <p:spPr>
          <a:xfrm>
            <a:off x="1040446" y="2090057"/>
            <a:ext cx="4572000" cy="1190625"/>
          </a:xfrm>
          <a:prstGeom prst="rect">
            <a:avLst/>
          </a:prstGeom>
          <a:noFill/>
          <a:ln/>
        </p:spPr>
        <p:txBody>
          <a:bodyPr wrap="none" lIns="0" tIns="0" rIns="0" bIns="0" rtlCol="0" anchor="t">
            <a:spAutoFit/>
          </a:bodyPr>
          <a:lstStyle/>
          <a:p>
            <a:pPr algn="l" marL="190500" indent="-190500">
              <a:lnSpc>
                <a:spcPts val="2344"/>
              </a:lnSpc>
              <a:buSzPct val="100000"/>
              <a:buChar char="•"/>
            </a:pPr>
            <a:r>
              <a:rPr lang="en-US" sz="1900" b="0" spc="-12" kern="0" dirty="0">
                <a:solidFill>
                  <a:srgbClr val="000000"/>
                </a:solidFill>
                <a:latin typeface="Space Grotesk" pitchFamily="34" charset="0"/>
                <a:ea typeface="Space Grotesk" pitchFamily="34" charset="-122"/>
                <a:cs typeface="Space Grotesk" pitchFamily="34" charset="-120"/>
              </a:rPr>
              <a:t>-  Le renforcement de la collaboration</a:t>
            </a:r>
            <a:endParaRPr lang="en-US" sz="1875" dirty="0"/>
          </a:p>
          <a:p>
            <a:pPr algn="l" marL="190500" indent="-190500">
              <a:lnSpc>
                <a:spcPts val="2344"/>
              </a:lnSpc>
              <a:buSzPct val="100000"/>
              <a:buChar char="•"/>
            </a:pPr>
            <a:r>
              <a:rPr lang="en-US" sz="1900" b="0" spc="-12" kern="0" dirty="0">
                <a:solidFill>
                  <a:srgbClr val="000000"/>
                </a:solidFill>
                <a:latin typeface="Space Grotesk" pitchFamily="34" charset="0"/>
                <a:ea typeface="Space Grotesk" pitchFamily="34" charset="-122"/>
                <a:cs typeface="Space Grotesk" pitchFamily="34" charset="-120"/>
              </a:rPr>
              <a:t>-  La livraison continue</a:t>
            </a:r>
            <a:endParaRPr lang="en-US" sz="1875" dirty="0"/>
          </a:p>
          <a:p>
            <a:pPr algn="l" marL="190500" indent="-190500">
              <a:lnSpc>
                <a:spcPts val="2344"/>
              </a:lnSpc>
              <a:buSzPct val="100000"/>
              <a:buChar char="•"/>
            </a:pPr>
            <a:r>
              <a:rPr lang="en-US" sz="1900" b="0" spc="-12" kern="0" dirty="0">
                <a:solidFill>
                  <a:srgbClr val="000000"/>
                </a:solidFill>
                <a:latin typeface="Space Grotesk" pitchFamily="34" charset="0"/>
                <a:ea typeface="Space Grotesk" pitchFamily="34" charset="-122"/>
                <a:cs typeface="Space Grotesk" pitchFamily="34" charset="-120"/>
              </a:rPr>
              <a:t>-  L'automatisation</a:t>
            </a:r>
            <a:endParaRPr lang="en-US" sz="1875" dirty="0"/>
          </a:p>
          <a:p>
            <a:pPr algn="l" marL="190500" indent="-190500">
              <a:lnSpc>
                <a:spcPts val="2344"/>
              </a:lnSpc>
              <a:buSzPct val="100000"/>
              <a:buChar char="•"/>
            </a:pPr>
            <a:r>
              <a:rPr lang="en-US" sz="1900" b="0" spc="-12" kern="0" dirty="0">
                <a:solidFill>
                  <a:srgbClr val="000000"/>
                </a:solidFill>
                <a:latin typeface="Space Grotesk" pitchFamily="34" charset="0"/>
                <a:ea typeface="Space Grotesk" pitchFamily="34" charset="-122"/>
                <a:cs typeface="Space Grotesk" pitchFamily="34" charset="-120"/>
              </a:rPr>
              <a:t>-  Le respect des attentes client</a:t>
            </a:r>
            <a:endParaRPr lang="en-US" sz="1875" dirty="0"/>
          </a:p>
        </p:txBody>
      </p:sp>
      <p:pic>
        <p:nvPicPr>
          <p:cNvPr id="7"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C6FF00"/>
        </a:solidFill>
      </p:bgPr>
    </p:bg>
    <p:spTree>
      <p:nvGrpSpPr>
        <p:cNvPr id="1" name=""/>
        <p:cNvGrpSpPr/>
        <p:nvPr/>
      </p:nvGrpSpPr>
      <p:grpSpPr>
        <a:xfrm>
          <a:off x="0" y="0"/>
          <a:ext cx="0" cy="0"/>
          <a:chOff x="0" y="0"/>
          <a:chExt cx="0" cy="0"/>
        </a:xfrm>
      </p:grpSpPr>
      <p:sp>
        <p:nvSpPr>
          <p:cNvPr id="3" name="Text 0"/>
          <p:cNvSpPr/>
          <p:nvPr/>
        </p:nvSpPr>
        <p:spPr>
          <a:xfrm>
            <a:off x="461680" y="1092752"/>
            <a:ext cx="5486400" cy="3086100"/>
          </a:xfrm>
          <a:prstGeom prst="rect">
            <a:avLst/>
          </a:prstGeom>
          <a:noFill/>
          <a:ln/>
        </p:spPr>
        <p:txBody>
          <a:bodyPr wrap="square" lIns="0" tIns="0" rIns="0" bIns="0" rtlCol="0" anchor="ctr"/>
          <a:lstStyle/>
          <a:p>
            <a:pPr algn="l">
              <a:lnSpc>
                <a:spcPts val="8100"/>
              </a:lnSpc>
            </a:pPr>
            <a:r>
              <a:rPr lang="en-US" sz="6800" b="1" spc="-48" kern="0" dirty="0">
                <a:solidFill>
                  <a:srgbClr val="000000"/>
                </a:solidFill>
                <a:latin typeface="Space Grotesk" pitchFamily="34" charset="0"/>
                <a:ea typeface="Space Grotesk" pitchFamily="34" charset="-122"/>
                <a:cs typeface="Space Grotesk" pitchFamily="34" charset="-120"/>
              </a:rPr>
              <a:t>DEFINITION </a:t>
            </a:r>
            <a:endParaRPr lang="en-US" sz="10125" dirty="0"/>
          </a:p>
          <a:p>
            <a:pPr algn="l">
              <a:lnSpc>
                <a:spcPts val="8100"/>
              </a:lnSpc>
            </a:pPr>
            <a:r>
              <a:rPr lang="en-US" sz="6800" b="1" spc="-48" kern="0" dirty="0">
                <a:solidFill>
                  <a:srgbClr val="000000"/>
                </a:solidFill>
                <a:latin typeface="Space Grotesk" pitchFamily="34" charset="0"/>
                <a:ea typeface="Space Grotesk" pitchFamily="34" charset="-122"/>
                <a:cs typeface="Space Grotesk" pitchFamily="34" charset="-120"/>
              </a:rPr>
              <a:t>DES NOTIONS:</a:t>
            </a:r>
            <a:endParaRPr lang="en-US" sz="10125" dirty="0"/>
          </a:p>
          <a:p>
            <a:pPr algn="l">
              <a:lnSpc>
                <a:spcPts val="8100"/>
              </a:lnSpc>
            </a:pPr>
            <a:r>
              <a:rPr lang="en-US" sz="6800" b="1" spc="-48" kern="0" dirty="0">
                <a:solidFill>
                  <a:srgbClr val="000000"/>
                </a:solidFill>
                <a:latin typeface="Space Grotesk" pitchFamily="34" charset="0"/>
                <a:ea typeface="Space Grotesk" pitchFamily="34" charset="-122"/>
                <a:cs typeface="Space Grotesk" pitchFamily="34" charset="-120"/>
              </a:rPr>
              <a:t> CI /CD/GITLAB</a:t>
            </a:r>
            <a:endParaRPr lang="en-US" sz="10125" dirty="0"/>
          </a:p>
        </p:txBody>
      </p:sp>
      <p:sp>
        <p:nvSpPr>
          <p:cNvPr id="4" name="Text 1"/>
          <p:cNvSpPr/>
          <p:nvPr/>
        </p:nvSpPr>
        <p:spPr>
          <a:xfrm>
            <a:off x="465773" y="218454"/>
            <a:ext cx="3657600" cy="137120"/>
          </a:xfrm>
          <a:prstGeom prst="rect">
            <a:avLst/>
          </a:prstGeom>
          <a:noFill/>
          <a:ln/>
        </p:spPr>
        <p:txBody>
          <a:bodyPr wrap="square" lIns="0" tIns="0" rIns="0" bIns="0" rtlCol="0" anchor="t"/>
          <a:lstStyle/>
          <a:p>
            <a:pPr algn="l">
              <a:lnSpc>
                <a:spcPts val="1080"/>
              </a:lnSpc>
            </a:pPr>
            <a:r>
              <a:rPr lang="en-US" sz="700" b="1" spc="12" kern="0" dirty="0">
                <a:solidFill>
                  <a:srgbClr val="000000"/>
                </a:solidFill>
                <a:latin typeface="Space Grotesk" pitchFamily="34" charset="0"/>
                <a:ea typeface="Space Grotesk" pitchFamily="34" charset="-122"/>
                <a:cs typeface="Space Grotesk" pitchFamily="34" charset="-120"/>
              </a:rPr>
              <a:t>MindMagic</a:t>
            </a:r>
            <a:endParaRPr lang="en-US" sz="675" dirty="0"/>
          </a:p>
        </p:txBody>
      </p:sp>
      <p:sp>
        <p:nvSpPr>
          <p:cNvPr id="5" name="Text 2"/>
          <p:cNvSpPr/>
          <p:nvPr/>
        </p:nvSpPr>
        <p:spPr>
          <a:xfrm>
            <a:off x="5574350" y="215911"/>
            <a:ext cx="3657600" cy="137120"/>
          </a:xfrm>
          <a:prstGeom prst="rect">
            <a:avLst/>
          </a:prstGeom>
          <a:noFill/>
          <a:ln/>
        </p:spPr>
        <p:txBody>
          <a:bodyPr wrap="square" lIns="0" tIns="0" rIns="0" bIns="0" rtlCol="0" anchor="b"/>
          <a:lstStyle/>
          <a:p>
            <a:pPr algn="r">
              <a:lnSpc>
                <a:spcPts val="1080"/>
              </a:lnSpc>
            </a:pPr>
            <a:r>
              <a:rPr lang="en-US" sz="700" b="1" spc="12" kern="0" dirty="0">
                <a:solidFill>
                  <a:srgbClr val="000000"/>
                </a:solidFill>
                <a:latin typeface="Space Grotesk" pitchFamily="34" charset="0"/>
                <a:ea typeface="Space Grotesk" pitchFamily="34" charset="-122"/>
                <a:cs typeface="Space Grotesk" pitchFamily="34" charset="-120"/>
              </a:rPr>
              <a:t>July 2024</a:t>
            </a:r>
            <a:endParaRPr lang="en-US" sz="675" dirty="0"/>
          </a:p>
        </p:txBody>
      </p:sp>
      <p:pic>
        <p:nvPicPr>
          <p:cNvPr id="6" name="Image 0" descr="https://pitch-assets-ccb95893-de3f-4266-973c-20049231b248.s3.eu-west-1.amazonaws.com/b4986938-9dac-433f-b8f8-7134f836f20d?pitch-bytes=3685&amp;pitch-content-type=image%2Fpng">    </p:cNvPr>
          <p:cNvPicPr>
            <a:picLocks noChangeAspect="1"/>
          </p:cNvPicPr>
          <p:nvPr/>
        </p:nvPicPr>
        <p:blipFill>
          <a:blip r:embed="rId1"/>
          <a:srcRect l="0" r="0" t="0" b="0"/>
          <a:stretch/>
        </p:blipFill>
        <p:spPr>
          <a:xfrm>
            <a:off x="6197933" y="1601856"/>
            <a:ext cx="2228850" cy="2057400"/>
          </a:xfrm>
          <a:prstGeom prst="rect">
            <a:avLst/>
          </a:prstGeom>
          <a:effectLst>
            <a:outerShdw sx="100000" sy="100000" kx="0" ky="0" algn="bl" rotWithShape="0" blurRad="406400" dist="50800" dir="5400000">
              <a:srgbClr val="000000">
                <a:alpha val="100000"/>
              </a:srgbClr>
            </a:outerShdw>
          </a:effectLst>
        </p:spPr>
      </p:pic>
      <p:pic>
        <p:nvPicPr>
          <p:cNvPr id="7"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3310968" y="-444510"/>
            <a:ext cx="2743200" cy="402878"/>
          </a:xfrm>
          <a:prstGeom prst="rect">
            <a:avLst/>
          </a:prstGeom>
          <a:noFill/>
          <a:ln/>
        </p:spPr>
        <p:txBody>
          <a:bodyPr wrap="square" lIns="0" tIns="0" rIns="0" bIns="0" rtlCol="0" anchor="t"/>
          <a:lstStyle/>
          <a:p>
            <a:pPr algn="l">
              <a:lnSpc>
                <a:spcPts val="3173"/>
              </a:lnSpc>
            </a:pPr>
            <a:r>
              <a:rPr lang="en-US" sz="3500" b="1" spc="-24" kern="0" dirty="0">
                <a:solidFill>
                  <a:srgbClr val="000000"/>
                </a:solidFill>
                <a:latin typeface="Space Grotesk" pitchFamily="34" charset="0"/>
                <a:ea typeface="Space Grotesk" pitchFamily="34" charset="-122"/>
                <a:cs typeface="Space Grotesk" pitchFamily="34" charset="-120"/>
              </a:rPr>
              <a:t>Milestones</a:t>
            </a:r>
            <a:endParaRPr lang="en-US" sz="3525" dirty="0"/>
          </a:p>
        </p:txBody>
      </p:sp>
      <p:sp>
        <p:nvSpPr>
          <p:cNvPr id="4" name="Text 1"/>
          <p:cNvSpPr/>
          <p:nvPr/>
        </p:nvSpPr>
        <p:spPr>
          <a:xfrm>
            <a:off x="3311663" y="-1383943480"/>
            <a:ext cx="5486400" cy="228600"/>
          </a:xfrm>
          <a:prstGeom prst="rect">
            <a:avLst/>
          </a:prstGeom>
          <a:noFill/>
          <a:ln/>
        </p:spPr>
        <p:txBody>
          <a:bodyPr wrap="square" lIns="0" tIns="0" rIns="0" bIns="0" rtlCol="0" anchor="t"/>
          <a:lstStyle/>
          <a:p>
            <a:pPr algn="l">
              <a:lnSpc>
                <a:spcPts val="1800"/>
              </a:lnSpc>
            </a:pPr>
            <a:r>
              <a:rPr lang="en-US" sz="1100" b="1" spc="12" kern="0" dirty="0">
                <a:solidFill>
                  <a:srgbClr val="000000"/>
                </a:solidFill>
                <a:latin typeface="Space Grotesk" pitchFamily="34" charset="0"/>
                <a:ea typeface="Space Grotesk" pitchFamily="34" charset="-122"/>
                <a:cs typeface="Space Grotesk" pitchFamily="34" charset="-120"/>
              </a:rPr>
              <a:t>Another idea, equally important</a:t>
            </a:r>
            <a:endParaRPr lang="en-US" sz="1125" dirty="0"/>
          </a:p>
        </p:txBody>
      </p:sp>
      <p:sp>
        <p:nvSpPr>
          <p:cNvPr id="5" name="Text 2"/>
          <p:cNvSpPr/>
          <p:nvPr/>
        </p:nvSpPr>
        <p:spPr>
          <a:xfrm>
            <a:off x="474611" y="1675096"/>
            <a:ext cx="1238250" cy="361950"/>
          </a:xfrm>
          <a:prstGeom prst="roundRect">
            <a:avLst>
              <a:gd name="adj" fmla="val 80000"/>
            </a:avLst>
          </a:prstGeom>
          <a:solidFill>
            <a:srgbClr val="C6FF00"/>
          </a:solidFill>
          <a:ln/>
        </p:spPr>
        <p:txBody>
          <a:bodyPr wrap="square" lIns="68792" tIns="42730" rIns="68792" bIns="42730" rtlCol="0" anchor="ctr"/>
          <a:lstStyle/>
          <a:p>
            <a:pPr algn="ctr">
              <a:lnSpc>
                <a:spcPts val="1125"/>
              </a:lnSpc>
            </a:pPr>
            <a:r>
              <a:rPr lang="en-US" sz="900" b="1" spc="-48" kern="0" dirty="0">
                <a:solidFill>
                  <a:srgbClr val="000000"/>
                </a:solidFill>
                <a:latin typeface="DM Sans" pitchFamily="34" charset="0"/>
                <a:ea typeface="DM Sans" pitchFamily="34" charset="-122"/>
                <a:cs typeface="DM Sans" pitchFamily="34" charset="-120"/>
              </a:rPr>
              <a:t>Build </a:t>
            </a:r>
            <a:endParaRPr lang="en-US" sz="900" dirty="0"/>
          </a:p>
        </p:txBody>
      </p:sp>
      <p:sp>
        <p:nvSpPr>
          <p:cNvPr id="6" name="Text 3"/>
          <p:cNvSpPr/>
          <p:nvPr/>
        </p:nvSpPr>
        <p:spPr>
          <a:xfrm>
            <a:off x="362725" y="2317193"/>
            <a:ext cx="8229600" cy="2571750"/>
          </a:xfrm>
          <a:prstGeom prst="rect">
            <a:avLst/>
          </a:prstGeom>
          <a:noFill/>
          <a:ln/>
        </p:spPr>
        <p:txBody>
          <a:bodyPr wrap="square" lIns="0" tIns="0" rIns="0" bIns="0" rtlCol="0" anchor="b"/>
          <a:lstStyle/>
          <a:p>
            <a:pPr algn="l">
              <a:lnSpc>
                <a:spcPts val="2531"/>
              </a:lnSpc>
            </a:pPr>
            <a:endParaRPr lang="en-US" sz="2025" dirty="0"/>
          </a:p>
          <a:p>
            <a:pPr algn="l">
              <a:lnSpc>
                <a:spcPts val="2531"/>
              </a:lnSpc>
            </a:pPr>
            <a:r>
              <a:rPr lang="en-US" sz="1400" b="0" spc="-12" kern="0" dirty="0">
                <a:solidFill>
                  <a:srgbClr val="000000"/>
                </a:solidFill>
                <a:latin typeface="Space Grotesk" pitchFamily="34" charset="0"/>
                <a:ea typeface="Space Grotesk" pitchFamily="34" charset="-122"/>
                <a:cs typeface="Space Grotesk" pitchFamily="34" charset="-120"/>
              </a:rPr>
              <a:t>L'intégration continue est une méthode de développement de logiciel DevOps avec laquelle les développeurs intègrent régulièrement leurs modifications de code à un</a:t>
            </a:r>
            <a:endParaRPr lang="en-US" sz="2025" dirty="0"/>
          </a:p>
          <a:p>
            <a:pPr algn="l">
              <a:lnSpc>
                <a:spcPts val="2531"/>
              </a:lnSpc>
            </a:pPr>
            <a:r>
              <a:rPr lang="en-US" sz="1400" b="0" spc="-12" kern="0" dirty="0">
                <a:solidFill>
                  <a:srgbClr val="000000"/>
                </a:solidFill>
                <a:latin typeface="Space Grotesk" pitchFamily="34" charset="0"/>
                <a:ea typeface="Space Grotesk" pitchFamily="34" charset="-122"/>
                <a:cs typeface="Space Grotesk" pitchFamily="34" charset="-120"/>
              </a:rPr>
              <a:t>référentiel centralisé, suite à quoi des opérations de création et de test sont automatiquement menées.</a:t>
            </a:r>
            <a:endParaRPr lang="en-US" sz="2025" dirty="0"/>
          </a:p>
          <a:p>
            <a:pPr algn="l">
              <a:lnSpc>
                <a:spcPts val="2531"/>
              </a:lnSpc>
            </a:pPr>
            <a:r>
              <a:rPr lang="en-US" sz="1400" b="0" spc="-12" kern="0" dirty="0">
                <a:solidFill>
                  <a:srgbClr val="000000"/>
                </a:solidFill>
                <a:latin typeface="Space Grotesk" pitchFamily="34" charset="0"/>
                <a:ea typeface="Space Grotesk" pitchFamily="34" charset="-122"/>
                <a:cs typeface="Space Grotesk" pitchFamily="34" charset="-120"/>
              </a:rPr>
              <a:t>Les principaux objectifs de l'intégration continue sont de trouver et de corriger plus rapidement les bogues, d'améliorer la qualité des logiciels et de réduire le temps</a:t>
            </a:r>
            <a:endParaRPr lang="en-US" sz="2025" dirty="0"/>
          </a:p>
          <a:p>
            <a:pPr algn="l">
              <a:lnSpc>
                <a:spcPts val="2531"/>
              </a:lnSpc>
            </a:pPr>
            <a:r>
              <a:rPr lang="en-US" sz="1400" b="0" spc="-12" kern="0" dirty="0">
                <a:solidFill>
                  <a:srgbClr val="000000"/>
                </a:solidFill>
                <a:latin typeface="Space Grotesk" pitchFamily="34" charset="0"/>
                <a:ea typeface="Space Grotesk" pitchFamily="34" charset="-122"/>
                <a:cs typeface="Space Grotesk" pitchFamily="34" charset="-120"/>
              </a:rPr>
              <a:t>nécessaire pour valider et publier de nouvelles mises à jour de logiciels</a:t>
            </a:r>
            <a:endParaRPr lang="en-US" sz="2025" dirty="0"/>
          </a:p>
        </p:txBody>
      </p:sp>
      <p:sp>
        <p:nvSpPr>
          <p:cNvPr id="7" name="Text 4"/>
          <p:cNvSpPr/>
          <p:nvPr/>
        </p:nvSpPr>
        <p:spPr>
          <a:xfrm>
            <a:off x="1975716" y="1675096"/>
            <a:ext cx="1584987" cy="361950"/>
          </a:xfrm>
          <a:prstGeom prst="roundRect">
            <a:avLst>
              <a:gd name="adj" fmla="val 80000"/>
            </a:avLst>
          </a:prstGeom>
          <a:solidFill>
            <a:srgbClr val="C6FF00"/>
          </a:solidFill>
          <a:ln/>
        </p:spPr>
        <p:txBody>
          <a:bodyPr wrap="square" lIns="88055" tIns="42730" rIns="88055" bIns="42730" rtlCol="0" anchor="ctr"/>
          <a:lstStyle/>
          <a:p>
            <a:pPr algn="ctr">
              <a:lnSpc>
                <a:spcPts val="1125"/>
              </a:lnSpc>
            </a:pPr>
            <a:r>
              <a:rPr lang="en-US" sz="900" b="1" spc="-48" kern="0" dirty="0">
                <a:solidFill>
                  <a:srgbClr val="000000"/>
                </a:solidFill>
                <a:latin typeface="DM Sans" pitchFamily="34" charset="0"/>
                <a:ea typeface="DM Sans" pitchFamily="34" charset="-122"/>
                <a:cs typeface="DM Sans" pitchFamily="34" charset="-120"/>
              </a:rPr>
              <a:t>test</a:t>
            </a:r>
            <a:endParaRPr lang="en-US" sz="900" dirty="0"/>
          </a:p>
        </p:txBody>
      </p:sp>
      <p:sp>
        <p:nvSpPr>
          <p:cNvPr id="8" name="Text 5"/>
          <p:cNvSpPr/>
          <p:nvPr/>
        </p:nvSpPr>
        <p:spPr>
          <a:xfrm>
            <a:off x="3947112" y="1675096"/>
            <a:ext cx="1238250" cy="361950"/>
          </a:xfrm>
          <a:prstGeom prst="roundRect">
            <a:avLst>
              <a:gd name="adj" fmla="val 80000"/>
            </a:avLst>
          </a:prstGeom>
          <a:solidFill>
            <a:srgbClr val="C6FF00"/>
          </a:solidFill>
          <a:ln/>
        </p:spPr>
        <p:txBody>
          <a:bodyPr wrap="square" lIns="68792" tIns="42730" rIns="68792" bIns="42730" rtlCol="0" anchor="ctr"/>
          <a:lstStyle/>
          <a:p>
            <a:pPr algn="ctr">
              <a:lnSpc>
                <a:spcPts val="1125"/>
              </a:lnSpc>
            </a:pPr>
            <a:r>
              <a:rPr lang="en-US" sz="900" b="1" spc="-48" kern="0" dirty="0">
                <a:solidFill>
                  <a:srgbClr val="000000"/>
                </a:solidFill>
                <a:latin typeface="DM Sans" pitchFamily="34" charset="0"/>
                <a:ea typeface="DM Sans" pitchFamily="34" charset="-122"/>
                <a:cs typeface="DM Sans" pitchFamily="34" charset="-120"/>
              </a:rPr>
              <a:t>integration</a:t>
            </a:r>
            <a:endParaRPr lang="en-US" sz="900" dirty="0"/>
          </a:p>
        </p:txBody>
      </p:sp>
      <p:sp>
        <p:nvSpPr>
          <p:cNvPr id="9" name="Text 6"/>
          <p:cNvSpPr/>
          <p:nvPr/>
        </p:nvSpPr>
        <p:spPr>
          <a:xfrm>
            <a:off x="5574350" y="215911"/>
            <a:ext cx="3657600" cy="137120"/>
          </a:xfrm>
          <a:prstGeom prst="rect">
            <a:avLst/>
          </a:prstGeom>
          <a:noFill/>
          <a:ln/>
        </p:spPr>
        <p:txBody>
          <a:bodyPr wrap="square" lIns="0" tIns="0" rIns="0" bIns="0" rtlCol="0" anchor="b"/>
          <a:lstStyle/>
          <a:p>
            <a:pPr algn="r">
              <a:lnSpc>
                <a:spcPts val="1080"/>
              </a:lnSpc>
            </a:pPr>
            <a:r>
              <a:rPr lang="en-US" sz="700" b="1" spc="12" kern="0" dirty="0">
                <a:solidFill>
                  <a:srgbClr val="000000"/>
                </a:solidFill>
                <a:latin typeface="Space Grotesk" pitchFamily="34" charset="0"/>
                <a:ea typeface="Space Grotesk" pitchFamily="34" charset="-122"/>
                <a:cs typeface="Space Grotesk" pitchFamily="34" charset="-120"/>
              </a:rPr>
              <a:t>July 2024</a:t>
            </a:r>
            <a:endParaRPr lang="en-US" sz="675" dirty="0"/>
          </a:p>
        </p:txBody>
      </p:sp>
      <p:sp>
        <p:nvSpPr>
          <p:cNvPr id="10" name="Text 7"/>
          <p:cNvSpPr/>
          <p:nvPr/>
        </p:nvSpPr>
        <p:spPr>
          <a:xfrm>
            <a:off x="358638" y="217504"/>
            <a:ext cx="6400800" cy="823020"/>
          </a:xfrm>
          <a:prstGeom prst="rect">
            <a:avLst/>
          </a:prstGeom>
          <a:noFill/>
          <a:ln/>
        </p:spPr>
        <p:txBody>
          <a:bodyPr wrap="square" lIns="0" tIns="0" rIns="0" bIns="0" rtlCol="0" anchor="t"/>
          <a:lstStyle/>
          <a:p>
            <a:pPr algn="l">
              <a:lnSpc>
                <a:spcPts val="3240"/>
              </a:lnSpc>
            </a:pPr>
            <a:r>
              <a:rPr lang="en-US" sz="2600" b="0" spc="-12" kern="0" dirty="0">
                <a:solidFill>
                  <a:srgbClr val="000000"/>
                </a:solidFill>
                <a:latin typeface="ABeeZee" pitchFamily="34" charset="0"/>
                <a:ea typeface="ABeeZee" pitchFamily="34" charset="-122"/>
                <a:cs typeface="ABeeZee" pitchFamily="34" charset="-120"/>
              </a:rPr>
              <a:t>Intégration continue/Continuous integration</a:t>
            </a:r>
            <a:endParaRPr lang="en-US" sz="2025" dirty="0"/>
          </a:p>
        </p:txBody>
      </p:sp>
      <p:sp>
        <p:nvSpPr>
          <p:cNvPr id="11" name="Text 8"/>
          <p:cNvSpPr/>
          <p:nvPr/>
        </p:nvSpPr>
        <p:spPr>
          <a:xfrm>
            <a:off x="237499" y="1330442"/>
            <a:ext cx="7434077" cy="1047750"/>
          </a:xfrm>
          <a:prstGeom prst="roundRect">
            <a:avLst>
              <a:gd name="adj" fmla="val -87273"/>
            </a:avLst>
          </a:prstGeom>
          <a:solidFill>
            <a:srgbClr val="000000">
              <a:alpha val="0"/>
            </a:srgbClr>
          </a:solidFill>
          <a:ln w="21167">
            <a:solidFill>
              <a:srgbClr val="000000"/>
            </a:solidFill>
          </a:ln>
        </p:spPr>
        <p:txBody>
          <a:bodyPr wrap="square" lIns="413004" tIns="123693" rIns="413004" bIns="123693" rtlCol="0" anchor="ctr"/>
          <a:lstStyle/>
          <a:p>
            <a:pPr algn="ctr">
              <a:lnSpc>
                <a:spcPts val="2531"/>
              </a:lnSpc>
            </a:pPr>
            <a:r>
              <a:rPr lang="en-US" sz="2000" spc="-12" kern="0" dirty="0">
                <a:solidFill>
                  <a:srgbClr val="000000"/>
                </a:solidFill>
              </a:rPr>
              <a:t>                                                          CI</a:t>
            </a:r>
            <a:endParaRPr lang="en-US" sz="2025" dirty="0"/>
          </a:p>
        </p:txBody>
      </p:sp>
      <p:pic>
        <p:nvPicPr>
          <p:cNvPr id="12"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3310968" y="-444510"/>
            <a:ext cx="2743200" cy="402878"/>
          </a:xfrm>
          <a:prstGeom prst="rect">
            <a:avLst/>
          </a:prstGeom>
          <a:noFill/>
          <a:ln/>
        </p:spPr>
        <p:txBody>
          <a:bodyPr wrap="square" lIns="0" tIns="0" rIns="0" bIns="0" rtlCol="0" anchor="t"/>
          <a:lstStyle/>
          <a:p>
            <a:pPr algn="l">
              <a:lnSpc>
                <a:spcPts val="3173"/>
              </a:lnSpc>
            </a:pPr>
            <a:r>
              <a:rPr lang="en-US" sz="3500" b="1" spc="-24" kern="0" dirty="0">
                <a:solidFill>
                  <a:srgbClr val="000000"/>
                </a:solidFill>
                <a:latin typeface="Space Grotesk" pitchFamily="34" charset="0"/>
                <a:ea typeface="Space Grotesk" pitchFamily="34" charset="-122"/>
                <a:cs typeface="Space Grotesk" pitchFamily="34" charset="-120"/>
              </a:rPr>
              <a:t>Milestones</a:t>
            </a:r>
            <a:endParaRPr lang="en-US" sz="3525" dirty="0"/>
          </a:p>
        </p:txBody>
      </p:sp>
      <p:sp>
        <p:nvSpPr>
          <p:cNvPr id="4" name="Text 1"/>
          <p:cNvSpPr/>
          <p:nvPr/>
        </p:nvSpPr>
        <p:spPr>
          <a:xfrm>
            <a:off x="3311663" y="-1383943480"/>
            <a:ext cx="5486400" cy="228600"/>
          </a:xfrm>
          <a:prstGeom prst="rect">
            <a:avLst/>
          </a:prstGeom>
          <a:noFill/>
          <a:ln/>
        </p:spPr>
        <p:txBody>
          <a:bodyPr wrap="square" lIns="0" tIns="0" rIns="0" bIns="0" rtlCol="0" anchor="t"/>
          <a:lstStyle/>
          <a:p>
            <a:pPr algn="l">
              <a:lnSpc>
                <a:spcPts val="1800"/>
              </a:lnSpc>
            </a:pPr>
            <a:r>
              <a:rPr lang="en-US" sz="1100" b="1" spc="12" kern="0" dirty="0">
                <a:solidFill>
                  <a:srgbClr val="000000"/>
                </a:solidFill>
                <a:latin typeface="Space Grotesk" pitchFamily="34" charset="0"/>
                <a:ea typeface="Space Grotesk" pitchFamily="34" charset="-122"/>
                <a:cs typeface="Space Grotesk" pitchFamily="34" charset="-120"/>
              </a:rPr>
              <a:t>Another idea, equally important</a:t>
            </a:r>
            <a:endParaRPr lang="en-US" sz="1125" dirty="0"/>
          </a:p>
        </p:txBody>
      </p:sp>
      <p:sp>
        <p:nvSpPr>
          <p:cNvPr id="5" name="Text 2"/>
          <p:cNvSpPr/>
          <p:nvPr/>
        </p:nvSpPr>
        <p:spPr>
          <a:xfrm>
            <a:off x="480337" y="592238"/>
            <a:ext cx="8229600" cy="4179094"/>
          </a:xfrm>
          <a:prstGeom prst="rect">
            <a:avLst/>
          </a:prstGeom>
          <a:noFill/>
          <a:ln/>
        </p:spPr>
        <p:txBody>
          <a:bodyPr wrap="square" lIns="0" tIns="0" rIns="0" bIns="0" rtlCol="0" anchor="b"/>
          <a:lstStyle/>
          <a:p>
            <a:pPr algn="l">
              <a:lnSpc>
                <a:spcPts val="2531"/>
              </a:lnSpc>
            </a:pPr>
            <a:r>
              <a:rPr lang="en-US" sz="1800" b="1" spc="-12" kern="0" dirty="0">
                <a:solidFill>
                  <a:srgbClr val="000000"/>
                </a:solidFill>
                <a:latin typeface="Space Grotesk" pitchFamily="34" charset="0"/>
                <a:ea typeface="Space Grotesk" pitchFamily="34" charset="-122"/>
                <a:cs typeface="Space Grotesk" pitchFamily="34" charset="-120"/>
              </a:rPr>
              <a:t>Build (Construction) :</a:t>
            </a:r>
            <a:endParaRPr lang="en-US" sz="2025" dirty="0"/>
          </a:p>
          <a:p>
            <a:pPr algn="l" marL="190500" indent="-190500">
              <a:lnSpc>
                <a:spcPts val="2531"/>
              </a:lnSpc>
              <a:buSzPct val="100000"/>
              <a:buChar char="•"/>
            </a:pPr>
            <a:r>
              <a:rPr lang="en-US" sz="1800" b="1" spc="-12" kern="0" dirty="0">
                <a:solidFill>
                  <a:srgbClr val="000000"/>
                </a:solidFill>
                <a:latin typeface="Space Grotesk" pitchFamily="34" charset="0"/>
                <a:ea typeface="Space Grotesk" pitchFamily="34" charset="-122"/>
                <a:cs typeface="Space Grotesk" pitchFamily="34" charset="-120"/>
              </a:rPr>
              <a:t>Objectif :</a:t>
            </a:r>
            <a:pPr algn="l">
              <a:lnSpc>
                <a:spcPts val="2531"/>
              </a:lnSpc>
            </a:pPr>
            <a:r>
              <a:rPr lang="en-US" sz="1800" b="1" spc="-12" kern="0" dirty="0">
                <a:solidFill>
                  <a:srgbClr val="C6FF00"/>
                </a:solidFill>
                <a:latin typeface="Space Grotesk" pitchFamily="34" charset="0"/>
                <a:ea typeface="Space Grotesk" pitchFamily="34" charset="-122"/>
                <a:cs typeface="Space Grotesk" pitchFamily="34" charset="-120"/>
              </a:rPr>
              <a:t> </a:t>
            </a:r>
            <a:pPr algn="l">
              <a:lnSpc>
                <a:spcPts val="2531"/>
              </a:lnSpc>
            </a:pPr>
            <a:r>
              <a:rPr lang="en-US" sz="1800" b="0" spc="-12" kern="0" dirty="0">
                <a:solidFill>
                  <a:srgbClr val="000000"/>
                </a:solidFill>
                <a:latin typeface="Space Grotesk" pitchFamily="34" charset="0"/>
                <a:ea typeface="Space Grotesk" pitchFamily="34" charset="-122"/>
                <a:cs typeface="Space Grotesk" pitchFamily="34" charset="-120"/>
              </a:rPr>
              <a:t>La construction  </a:t>
            </a:r>
            <a:pPr algn="l">
              <a:lnSpc>
                <a:spcPts val="2531"/>
              </a:lnSpc>
            </a:pPr>
            <a:r>
              <a:rPr lang="en-US" sz="1800" b="1" i="1" spc="-12" kern="0" dirty="0">
                <a:solidFill>
                  <a:srgbClr val="0E401F"/>
                </a:solidFill>
                <a:latin typeface="Space Grotesk" pitchFamily="34" charset="0"/>
                <a:ea typeface="Space Grotesk" pitchFamily="34" charset="-122"/>
                <a:cs typeface="Space Grotesk" pitchFamily="34" charset="-120"/>
              </a:rPr>
              <a:t>consiste à compiler le code source et à générer les exécutables,</a:t>
            </a:r>
            <a:pPr algn="l">
              <a:lnSpc>
                <a:spcPts val="2531"/>
              </a:lnSpc>
            </a:pPr>
            <a:r>
              <a:rPr lang="en-US" sz="2000" b="0" spc="-12" kern="0" dirty="0">
                <a:solidFill>
                  <a:srgbClr val="000000"/>
                </a:solidFill>
                <a:latin typeface="Space Grotesk" pitchFamily="34" charset="0"/>
                <a:ea typeface="Space Grotesk" pitchFamily="34" charset="-122"/>
                <a:cs typeface="Space Grotesk" pitchFamily="34" charset="-120"/>
              </a:rPr>
              <a:t> </a:t>
            </a:r>
            <a:pPr algn="l">
              <a:lnSpc>
                <a:spcPts val="2531"/>
              </a:lnSpc>
            </a:pPr>
            <a:r>
              <a:rPr lang="en-US" sz="1800" b="0" spc="-12" kern="0" dirty="0">
                <a:solidFill>
                  <a:srgbClr val="000000"/>
                </a:solidFill>
                <a:latin typeface="Space Grotesk" pitchFamily="34" charset="0"/>
                <a:ea typeface="Space Grotesk" pitchFamily="34" charset="-122"/>
                <a:cs typeface="Space Grotesk" pitchFamily="34" charset="-120"/>
              </a:rPr>
              <a:t>les bibliothèques et d'autres artefacts nécessaires à l'exécution du logiciel.</a:t>
            </a:r>
            <a:endParaRPr lang="en-US" sz="2025" dirty="0"/>
          </a:p>
          <a:p>
            <a:pPr algn="l" marL="190500" indent="-190500">
              <a:lnSpc>
                <a:spcPts val="2531"/>
              </a:lnSpc>
              <a:buSzPct val="100000"/>
              <a:buChar char="•"/>
            </a:pPr>
            <a:r>
              <a:rPr lang="en-US" sz="1800" b="1" spc="-12" kern="0" dirty="0">
                <a:solidFill>
                  <a:srgbClr val="000000"/>
                </a:solidFill>
                <a:latin typeface="Space Grotesk" pitchFamily="34" charset="0"/>
                <a:ea typeface="Space Grotesk" pitchFamily="34" charset="-122"/>
                <a:cs typeface="Space Grotesk" pitchFamily="34" charset="-120"/>
              </a:rPr>
              <a:t>Activités :</a:t>
            </a:r>
            <a:pPr algn="l">
              <a:lnSpc>
                <a:spcPts val="2531"/>
              </a:lnSpc>
            </a:pPr>
            <a:r>
              <a:rPr lang="en-US" sz="2000" b="0" spc="-12" kern="0" dirty="0">
                <a:solidFill>
                  <a:srgbClr val="000000"/>
                </a:solidFill>
                <a:latin typeface="Space Grotesk" pitchFamily="34" charset="0"/>
                <a:ea typeface="Space Grotesk" pitchFamily="34" charset="-122"/>
                <a:cs typeface="Space Grotesk" pitchFamily="34" charset="-120"/>
              </a:rPr>
              <a:t> Pendant cette étape, le système de build prend le code source, les dépendances, et d'autres éléments nécessaires, puis effectue la compilation pour produire une version exécutable du logiciel.</a:t>
            </a:r>
            <a:endParaRPr lang="en-US" sz="2025" dirty="0"/>
          </a:p>
          <a:p>
            <a:pPr algn="l" marL="190500" indent="-190500">
              <a:lnSpc>
                <a:spcPts val="2531"/>
              </a:lnSpc>
              <a:buSzPct val="100000"/>
              <a:buChar char="•"/>
            </a:pPr>
            <a:r>
              <a:rPr lang="en-US" sz="1800" b="1" spc="-12" kern="0" dirty="0">
                <a:solidFill>
                  <a:srgbClr val="000000"/>
                </a:solidFill>
                <a:latin typeface="Space Grotesk" pitchFamily="34" charset="0"/>
                <a:ea typeface="Space Grotesk" pitchFamily="34" charset="-122"/>
                <a:cs typeface="Space Grotesk" pitchFamily="34" charset="-120"/>
              </a:rPr>
              <a:t>Automatisation :</a:t>
            </a:r>
            <a:pPr algn="l">
              <a:lnSpc>
                <a:spcPts val="2531"/>
              </a:lnSpc>
            </a:pPr>
            <a:r>
              <a:rPr lang="en-US" sz="2000" b="0" spc="-12" kern="0" dirty="0">
                <a:solidFill>
                  <a:srgbClr val="000000"/>
                </a:solidFill>
                <a:latin typeface="Space Grotesk" pitchFamily="34" charset="0"/>
                <a:ea typeface="Space Grotesk" pitchFamily="34" charset="-122"/>
                <a:cs typeface="Space Grotesk" pitchFamily="34" charset="-120"/>
              </a:rPr>
              <a:t> La construction est souvent automatisée dans le cadre de l'intégration continue. Les systèmes de build automatisés (comme Apache Maven, Gradle, ou npm pour les projets JavaScript) sont utilisés pour exécuter cette tâche de manière cohérente à chaque modification du code source.</a:t>
            </a:r>
            <a:endParaRPr lang="en-US" sz="2025" dirty="0"/>
          </a:p>
        </p:txBody>
      </p:sp>
      <p:pic>
        <p:nvPicPr>
          <p:cNvPr id="6"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1146397" y="223502"/>
            <a:ext cx="8229600" cy="1028700"/>
          </a:xfrm>
          <a:prstGeom prst="rect">
            <a:avLst/>
          </a:prstGeom>
          <a:noFill/>
          <a:ln/>
        </p:spPr>
        <p:txBody>
          <a:bodyPr wrap="square" lIns="0" tIns="0" rIns="0" bIns="0" rtlCol="0" anchor="t"/>
          <a:lstStyle/>
          <a:p>
            <a:pPr algn="l">
              <a:lnSpc>
                <a:spcPts val="8100"/>
              </a:lnSpc>
            </a:pPr>
            <a:r>
              <a:rPr lang="en-US" sz="4500" b="1" spc="-48" kern="0" dirty="0">
                <a:solidFill>
                  <a:srgbClr val="000000"/>
                </a:solidFill>
                <a:latin typeface="Space Grotesk" pitchFamily="34" charset="0"/>
                <a:ea typeface="Space Grotesk" pitchFamily="34" charset="-122"/>
                <a:cs typeface="Space Grotesk" pitchFamily="34" charset="-120"/>
              </a:rPr>
              <a:t>PLAN</a:t>
            </a:r>
            <a:endParaRPr lang="en-US" sz="10125" dirty="0"/>
          </a:p>
        </p:txBody>
      </p:sp>
      <p:sp>
        <p:nvSpPr>
          <p:cNvPr id="4" name="Text 1"/>
          <p:cNvSpPr/>
          <p:nvPr/>
        </p:nvSpPr>
        <p:spPr>
          <a:xfrm>
            <a:off x="465773" y="218454"/>
            <a:ext cx="3657600" cy="137120"/>
          </a:xfrm>
          <a:prstGeom prst="rect">
            <a:avLst/>
          </a:prstGeom>
          <a:noFill/>
          <a:ln/>
        </p:spPr>
        <p:txBody>
          <a:bodyPr wrap="square" lIns="0" tIns="0" rIns="0" bIns="0" rtlCol="0" anchor="t"/>
          <a:lstStyle/>
          <a:p>
            <a:pPr algn="l">
              <a:lnSpc>
                <a:spcPts val="1080"/>
              </a:lnSpc>
            </a:pPr>
            <a:r>
              <a:rPr lang="en-US" sz="700" b="1" spc="12" kern="0" dirty="0">
                <a:solidFill>
                  <a:srgbClr val="000000"/>
                </a:solidFill>
                <a:latin typeface="Space Grotesk" pitchFamily="34" charset="0"/>
                <a:ea typeface="Space Grotesk" pitchFamily="34" charset="-122"/>
                <a:cs typeface="Space Grotesk" pitchFamily="34" charset="-120"/>
              </a:rPr>
              <a:t>MindMagic</a:t>
            </a:r>
            <a:endParaRPr lang="en-US" sz="675" dirty="0"/>
          </a:p>
        </p:txBody>
      </p:sp>
      <p:sp>
        <p:nvSpPr>
          <p:cNvPr id="5" name="Text 2"/>
          <p:cNvSpPr/>
          <p:nvPr/>
        </p:nvSpPr>
        <p:spPr>
          <a:xfrm>
            <a:off x="5574350" y="215911"/>
            <a:ext cx="3657600" cy="137120"/>
          </a:xfrm>
          <a:prstGeom prst="rect">
            <a:avLst/>
          </a:prstGeom>
          <a:noFill/>
          <a:ln/>
        </p:spPr>
        <p:txBody>
          <a:bodyPr wrap="square" lIns="0" tIns="0" rIns="0" bIns="0" rtlCol="0" anchor="b"/>
          <a:lstStyle/>
          <a:p>
            <a:pPr algn="r">
              <a:lnSpc>
                <a:spcPts val="1080"/>
              </a:lnSpc>
            </a:pPr>
            <a:r>
              <a:rPr lang="en-US" sz="700" b="1" spc="12" kern="0" dirty="0">
                <a:solidFill>
                  <a:srgbClr val="000000"/>
                </a:solidFill>
                <a:latin typeface="Space Grotesk" pitchFamily="34" charset="0"/>
                <a:ea typeface="Space Grotesk" pitchFamily="34" charset="-122"/>
                <a:cs typeface="Space Grotesk" pitchFamily="34" charset="-120"/>
              </a:rPr>
              <a:t>July 2024</a:t>
            </a:r>
            <a:endParaRPr lang="en-US" sz="675" dirty="0"/>
          </a:p>
        </p:txBody>
      </p:sp>
      <p:sp>
        <p:nvSpPr>
          <p:cNvPr id="6" name="Text 3"/>
          <p:cNvSpPr/>
          <p:nvPr/>
        </p:nvSpPr>
        <p:spPr>
          <a:xfrm>
            <a:off x="244179" y="220308"/>
            <a:ext cx="1524000" cy="361950"/>
          </a:xfrm>
          <a:prstGeom prst="roundRect">
            <a:avLst>
              <a:gd name="adj" fmla="val 80000"/>
            </a:avLst>
          </a:prstGeom>
          <a:solidFill>
            <a:srgbClr val="C6FF00"/>
          </a:solidFill>
          <a:ln/>
        </p:spPr>
        <p:txBody>
          <a:bodyPr wrap="square" lIns="84667" tIns="42730" rIns="84667" bIns="42730" rtlCol="0" anchor="ctr"/>
          <a:lstStyle/>
          <a:p>
            <a:pPr algn="ctr">
              <a:lnSpc>
                <a:spcPts val="1125"/>
              </a:lnSpc>
            </a:pPr>
            <a:endParaRPr lang="en-US" sz="900" dirty="0"/>
          </a:p>
        </p:txBody>
      </p:sp>
      <p:sp>
        <p:nvSpPr>
          <p:cNvPr id="7" name="Text 4"/>
          <p:cNvSpPr/>
          <p:nvPr/>
        </p:nvSpPr>
        <p:spPr>
          <a:xfrm>
            <a:off x="882996" y="1748972"/>
            <a:ext cx="6400800" cy="2226468"/>
          </a:xfrm>
          <a:prstGeom prst="rect">
            <a:avLst/>
          </a:prstGeom>
          <a:noFill/>
          <a:ln/>
        </p:spPr>
        <p:txBody>
          <a:bodyPr wrap="square" lIns="0" tIns="0" rIns="0" bIns="0" rtlCol="0" anchor="t"/>
          <a:lstStyle/>
          <a:p>
            <a:pPr algn="l" marL="190500" indent="-190500">
              <a:lnSpc>
                <a:spcPts val="3000"/>
              </a:lnSpc>
              <a:buSzPct val="100000"/>
              <a:buChar char="•"/>
            </a:pPr>
            <a:r>
              <a:rPr lang="en-US" sz="2400" b="0" spc="-12" kern="0" dirty="0">
                <a:solidFill>
                  <a:srgbClr val="000000"/>
                </a:solidFill>
                <a:latin typeface="Space Grotesk" pitchFamily="34" charset="0"/>
                <a:ea typeface="Space Grotesk" pitchFamily="34" charset="-122"/>
                <a:cs typeface="Space Grotesk" pitchFamily="34" charset="-120"/>
              </a:rPr>
              <a:t>Introduction</a:t>
            </a:r>
            <a:endParaRPr lang="en-US" sz="2025" dirty="0"/>
          </a:p>
          <a:p>
            <a:pPr algn="l" marL="190500" indent="-190500">
              <a:lnSpc>
                <a:spcPts val="3000"/>
              </a:lnSpc>
              <a:buSzPct val="100000"/>
              <a:buChar char="•"/>
            </a:pPr>
            <a:r>
              <a:rPr lang="en-US" sz="2400" b="0" spc="-12" kern="0" dirty="0">
                <a:solidFill>
                  <a:srgbClr val="000000"/>
                </a:solidFill>
                <a:latin typeface="Space Grotesk" pitchFamily="34" charset="0"/>
                <a:ea typeface="Space Grotesk" pitchFamily="34" charset="-122"/>
                <a:cs typeface="Space Grotesk" pitchFamily="34" charset="-120"/>
              </a:rPr>
              <a:t>Concept Dev Ops/ Definition/avantages/outils</a:t>
            </a:r>
            <a:endParaRPr lang="en-US" sz="2025" dirty="0"/>
          </a:p>
          <a:p>
            <a:pPr algn="l" marL="190500" indent="-190500">
              <a:lnSpc>
                <a:spcPts val="3000"/>
              </a:lnSpc>
              <a:buSzPct val="100000"/>
              <a:buChar char="•"/>
            </a:pPr>
            <a:r>
              <a:rPr lang="en-US" sz="2400" b="0" spc="-12" kern="0" dirty="0">
                <a:solidFill>
                  <a:srgbClr val="000000"/>
                </a:solidFill>
                <a:latin typeface="Space Grotesk" pitchFamily="34" charset="0"/>
                <a:ea typeface="Space Grotesk" pitchFamily="34" charset="-122"/>
                <a:cs typeface="Space Grotesk" pitchFamily="34" charset="-120"/>
              </a:rPr>
              <a:t>lien entre l’agilite et DevOps</a:t>
            </a:r>
            <a:endParaRPr lang="en-US" sz="2025" dirty="0"/>
          </a:p>
          <a:p>
            <a:pPr algn="l" marL="190500" indent="-190500">
              <a:lnSpc>
                <a:spcPts val="3000"/>
              </a:lnSpc>
              <a:buSzPct val="100000"/>
              <a:buChar char="•"/>
            </a:pPr>
            <a:r>
              <a:rPr lang="en-US" sz="2400" b="0" spc="-12" kern="0" dirty="0">
                <a:solidFill>
                  <a:srgbClr val="000000"/>
                </a:solidFill>
                <a:latin typeface="Space Grotesk" pitchFamily="34" charset="0"/>
                <a:ea typeface="Space Grotesk" pitchFamily="34" charset="-122"/>
                <a:cs typeface="Space Grotesk" pitchFamily="34" charset="-120"/>
              </a:rPr>
              <a:t>Definition des notions: CI /CD/Gitlab</a:t>
            </a:r>
            <a:endParaRPr lang="en-US" sz="2025" dirty="0"/>
          </a:p>
          <a:p>
            <a:pPr algn="l">
              <a:lnSpc>
                <a:spcPts val="2531"/>
              </a:lnSpc>
            </a:pPr>
            <a:endParaRPr lang="en-US" sz="2025" dirty="0"/>
          </a:p>
        </p:txBody>
      </p:sp>
      <p:pic>
        <p:nvPicPr>
          <p:cNvPr id="8" name="Image 0" descr="https://pitch-assets-ccb95893-de3f-4266-973c-20049231b248.s3.eu-west-1.amazonaws.com/2e609796-c239-4f3e-aee4-4fdd65bfc3bf?pitch-bytes=144233&amp;pitch-content-type=image%2Fpng">    </p:cNvPr>
          <p:cNvPicPr>
            <a:picLocks noChangeAspect="1"/>
          </p:cNvPicPr>
          <p:nvPr/>
        </p:nvPicPr>
        <p:blipFill>
          <a:blip r:embed="rId1"/>
          <a:srcRect l="0" r="0" t="0" b="0"/>
          <a:stretch/>
        </p:blipFill>
        <p:spPr>
          <a:xfrm>
            <a:off x="5143700" y="650832"/>
            <a:ext cx="3527622" cy="2057400"/>
          </a:xfrm>
          <a:prstGeom prst="rect">
            <a:avLst/>
          </a:prstGeom>
        </p:spPr>
      </p:pic>
      <p:pic>
        <p:nvPicPr>
          <p:cNvPr id="9"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3310968" y="-444510"/>
            <a:ext cx="2743200" cy="402878"/>
          </a:xfrm>
          <a:prstGeom prst="rect">
            <a:avLst/>
          </a:prstGeom>
          <a:noFill/>
          <a:ln/>
        </p:spPr>
        <p:txBody>
          <a:bodyPr wrap="square" lIns="0" tIns="0" rIns="0" bIns="0" rtlCol="0" anchor="t"/>
          <a:lstStyle/>
          <a:p>
            <a:pPr algn="l">
              <a:lnSpc>
                <a:spcPts val="3173"/>
              </a:lnSpc>
            </a:pPr>
            <a:r>
              <a:rPr lang="en-US" sz="3500" b="1" spc="-24" kern="0" dirty="0">
                <a:solidFill>
                  <a:srgbClr val="000000"/>
                </a:solidFill>
                <a:latin typeface="Space Grotesk" pitchFamily="34" charset="0"/>
                <a:ea typeface="Space Grotesk" pitchFamily="34" charset="-122"/>
                <a:cs typeface="Space Grotesk" pitchFamily="34" charset="-120"/>
              </a:rPr>
              <a:t>Milestones</a:t>
            </a:r>
            <a:endParaRPr lang="en-US" sz="3525" dirty="0"/>
          </a:p>
        </p:txBody>
      </p:sp>
      <p:sp>
        <p:nvSpPr>
          <p:cNvPr id="4" name="Text 1"/>
          <p:cNvSpPr/>
          <p:nvPr/>
        </p:nvSpPr>
        <p:spPr>
          <a:xfrm>
            <a:off x="3311663" y="-1383943480"/>
            <a:ext cx="5486400" cy="228600"/>
          </a:xfrm>
          <a:prstGeom prst="rect">
            <a:avLst/>
          </a:prstGeom>
          <a:noFill/>
          <a:ln/>
        </p:spPr>
        <p:txBody>
          <a:bodyPr wrap="square" lIns="0" tIns="0" rIns="0" bIns="0" rtlCol="0" anchor="t"/>
          <a:lstStyle/>
          <a:p>
            <a:pPr algn="l">
              <a:lnSpc>
                <a:spcPts val="1800"/>
              </a:lnSpc>
            </a:pPr>
            <a:r>
              <a:rPr lang="en-US" sz="1100" b="1" spc="12" kern="0" dirty="0">
                <a:solidFill>
                  <a:srgbClr val="000000"/>
                </a:solidFill>
                <a:latin typeface="Space Grotesk" pitchFamily="34" charset="0"/>
                <a:ea typeface="Space Grotesk" pitchFamily="34" charset="-122"/>
                <a:cs typeface="Space Grotesk" pitchFamily="34" charset="-120"/>
              </a:rPr>
              <a:t>Another idea, equally important</a:t>
            </a:r>
            <a:endParaRPr lang="en-US" sz="1125" dirty="0"/>
          </a:p>
        </p:txBody>
      </p:sp>
      <p:sp>
        <p:nvSpPr>
          <p:cNvPr id="5" name="Text 2"/>
          <p:cNvSpPr/>
          <p:nvPr/>
        </p:nvSpPr>
        <p:spPr>
          <a:xfrm>
            <a:off x="480337" y="161002"/>
            <a:ext cx="8229600" cy="4822031"/>
          </a:xfrm>
          <a:prstGeom prst="rect">
            <a:avLst/>
          </a:prstGeom>
          <a:noFill/>
          <a:ln/>
        </p:spPr>
        <p:txBody>
          <a:bodyPr wrap="square" lIns="0" tIns="0" rIns="0" bIns="0" rtlCol="0" anchor="b"/>
          <a:lstStyle/>
          <a:p>
            <a:pPr algn="l">
              <a:lnSpc>
                <a:spcPts val="2531"/>
              </a:lnSpc>
            </a:pPr>
            <a:r>
              <a:rPr lang="en-US" sz="1800" b="1" spc="-12" kern="0" dirty="0">
                <a:solidFill>
                  <a:srgbClr val="000000"/>
                </a:solidFill>
                <a:latin typeface="Space Grotesk" pitchFamily="34" charset="0"/>
                <a:ea typeface="Space Grotesk" pitchFamily="34" charset="-122"/>
                <a:cs typeface="Space Grotesk" pitchFamily="34" charset="-120"/>
              </a:rPr>
              <a:t>Test (Tests automatisés) :</a:t>
            </a:r>
            <a:endParaRPr lang="en-US" sz="2025" dirty="0"/>
          </a:p>
          <a:p>
            <a:pPr algn="l" marL="190500" indent="-190500">
              <a:lnSpc>
                <a:spcPts val="2531"/>
              </a:lnSpc>
              <a:buSzPct val="100000"/>
              <a:buChar char="•"/>
            </a:pPr>
            <a:r>
              <a:rPr lang="en-US" sz="1800" b="1" spc="-12" kern="0" dirty="0">
                <a:solidFill>
                  <a:srgbClr val="000000"/>
                </a:solidFill>
                <a:latin typeface="Space Grotesk" pitchFamily="34" charset="0"/>
                <a:ea typeface="Space Grotesk" pitchFamily="34" charset="-122"/>
                <a:cs typeface="Space Grotesk" pitchFamily="34" charset="-120"/>
              </a:rPr>
              <a:t>Objectif :</a:t>
            </a:r>
            <a:pPr algn="l">
              <a:lnSpc>
                <a:spcPts val="2531"/>
              </a:lnSpc>
            </a:pPr>
            <a:r>
              <a:rPr lang="en-US" sz="1800" b="1" i="1" spc="-12" kern="0" dirty="0">
                <a:solidFill>
                  <a:srgbClr val="0E401F"/>
                </a:solidFill>
                <a:latin typeface="Space Grotesk" pitchFamily="34" charset="0"/>
                <a:ea typeface="Space Grotesk" pitchFamily="34" charset="-122"/>
                <a:cs typeface="Space Grotesk" pitchFamily="34" charset="-120"/>
              </a:rPr>
              <a:t> Les tests automatisés sont exécutés pour vérifier que les modifications apportées au code n'ont pas introduit de nouveaux bugs</a:t>
            </a:r>
            <a:pPr algn="l">
              <a:lnSpc>
                <a:spcPts val="2531"/>
              </a:lnSpc>
            </a:pPr>
            <a:r>
              <a:rPr lang="en-US" sz="2000" b="1" spc="-12" kern="0" dirty="0">
                <a:solidFill>
                  <a:srgbClr val="000000"/>
                </a:solidFill>
                <a:latin typeface="Space Grotesk" pitchFamily="34" charset="0"/>
                <a:ea typeface="Space Grotesk" pitchFamily="34" charset="-122"/>
                <a:cs typeface="Space Grotesk" pitchFamily="34" charset="-120"/>
              </a:rPr>
              <a:t> </a:t>
            </a:r>
            <a:pPr algn="l">
              <a:lnSpc>
                <a:spcPts val="2531"/>
              </a:lnSpc>
            </a:pPr>
            <a:r>
              <a:rPr lang="en-US" sz="1800" b="0" spc="-12" kern="0" dirty="0">
                <a:solidFill>
                  <a:srgbClr val="000000"/>
                </a:solidFill>
                <a:latin typeface="Space Grotesk" pitchFamily="34" charset="0"/>
                <a:ea typeface="Space Grotesk" pitchFamily="34" charset="-122"/>
                <a:cs typeface="Space Grotesk" pitchFamily="34" charset="-120"/>
              </a:rPr>
              <a:t>et que les fonctionnalités existantes fonctionnent toujours correctement.</a:t>
            </a:r>
            <a:endParaRPr lang="en-US" sz="2025" dirty="0"/>
          </a:p>
          <a:p>
            <a:pPr algn="l" marL="190500" indent="-190500">
              <a:lnSpc>
                <a:spcPts val="2531"/>
              </a:lnSpc>
              <a:buSzPct val="100000"/>
              <a:buChar char="•"/>
            </a:pPr>
            <a:r>
              <a:rPr lang="en-US" sz="1800" b="1" spc="-12" kern="0" dirty="0">
                <a:solidFill>
                  <a:srgbClr val="000000"/>
                </a:solidFill>
                <a:latin typeface="Space Grotesk" pitchFamily="34" charset="0"/>
                <a:ea typeface="Space Grotesk" pitchFamily="34" charset="-122"/>
                <a:cs typeface="Space Grotesk" pitchFamily="34" charset="-120"/>
              </a:rPr>
              <a:t>Types de tests :</a:t>
            </a:r>
            <a:pPr algn="l">
              <a:lnSpc>
                <a:spcPts val="2531"/>
              </a:lnSpc>
            </a:pPr>
            <a:r>
              <a:rPr lang="en-US" sz="2000" b="0" spc="-12" kern="0" dirty="0">
                <a:solidFill>
                  <a:srgbClr val="000000"/>
                </a:solidFill>
                <a:latin typeface="Space Grotesk" pitchFamily="34" charset="0"/>
                <a:ea typeface="Space Grotesk" pitchFamily="34" charset="-122"/>
                <a:cs typeface="Space Grotesk" pitchFamily="34" charset="-120"/>
              </a:rPr>
              <a:t> Les tests peuvent inclure des </a:t>
            </a:r>
            <a:pPr algn="l">
              <a:lnSpc>
                <a:spcPts val="2531"/>
              </a:lnSpc>
            </a:pPr>
            <a:r>
              <a:rPr lang="en-US" sz="1800" b="0" spc="-12" kern="0" dirty="0">
                <a:solidFill>
                  <a:srgbClr val="0E401F"/>
                </a:solidFill>
                <a:latin typeface="Space Grotesk" pitchFamily="34" charset="0"/>
                <a:ea typeface="Space Grotesk" pitchFamily="34" charset="-122"/>
                <a:cs typeface="Space Grotesk" pitchFamily="34" charset="-120"/>
              </a:rPr>
              <a:t>tests unitaires</a:t>
            </a:r>
            <a:pPr algn="l">
              <a:lnSpc>
                <a:spcPts val="2531"/>
              </a:lnSpc>
            </a:pPr>
            <a:r>
              <a:rPr lang="en-US" sz="1800" b="0" spc="-12" kern="0" dirty="0">
                <a:solidFill>
                  <a:srgbClr val="000000"/>
                </a:solidFill>
                <a:latin typeface="Space Grotesk" pitchFamily="34" charset="0"/>
                <a:ea typeface="Space Grotesk" pitchFamily="34" charset="-122"/>
                <a:cs typeface="Space Grotesk" pitchFamily="34" charset="-120"/>
              </a:rPr>
              <a:t> (qui vérifient le bon fonctionnement des composants individuels), des </a:t>
            </a:r>
            <a:pPr algn="l">
              <a:lnSpc>
                <a:spcPts val="2531"/>
              </a:lnSpc>
            </a:pPr>
            <a:r>
              <a:rPr lang="en-US" sz="1800" b="0" spc="-12" kern="0" dirty="0">
                <a:solidFill>
                  <a:srgbClr val="0E401F"/>
                </a:solidFill>
                <a:latin typeface="Space Grotesk" pitchFamily="34" charset="0"/>
                <a:ea typeface="Space Grotesk" pitchFamily="34" charset="-122"/>
                <a:cs typeface="Space Grotesk" pitchFamily="34" charset="-120"/>
              </a:rPr>
              <a:t>tests d'intégration</a:t>
            </a:r>
            <a:pPr algn="l">
              <a:lnSpc>
                <a:spcPts val="2531"/>
              </a:lnSpc>
            </a:pPr>
            <a:r>
              <a:rPr lang="en-US" sz="1800" b="0" spc="-12" kern="0" dirty="0">
                <a:solidFill>
                  <a:srgbClr val="000000"/>
                </a:solidFill>
                <a:latin typeface="Space Grotesk" pitchFamily="34" charset="0"/>
                <a:ea typeface="Space Grotesk" pitchFamily="34" charset="-122"/>
                <a:cs typeface="Space Grotesk" pitchFamily="34" charset="-120"/>
              </a:rPr>
              <a:t> (</a:t>
            </a:r>
            <a:pPr algn="l">
              <a:lnSpc>
                <a:spcPts val="2531"/>
              </a:lnSpc>
            </a:pPr>
            <a:r>
              <a:rPr lang="en-US" sz="2000" b="0" i="1" spc="-12" kern="0" dirty="0">
                <a:solidFill>
                  <a:srgbClr val="000000"/>
                </a:solidFill>
                <a:latin typeface="Space Grotesk" pitchFamily="34" charset="0"/>
                <a:ea typeface="Space Grotesk" pitchFamily="34" charset="-122"/>
                <a:cs typeface="Space Grotesk" pitchFamily="34" charset="-120"/>
              </a:rPr>
              <a:t>qui vérifient que les différents composants fonctionnent correctement ensemble),</a:t>
            </a:r>
            <a:pPr algn="l">
              <a:lnSpc>
                <a:spcPts val="2531"/>
              </a:lnSpc>
            </a:pPr>
            <a:r>
              <a:rPr lang="en-US" sz="2000" b="0" spc="-12" kern="0" dirty="0">
                <a:solidFill>
                  <a:srgbClr val="000000"/>
                </a:solidFill>
                <a:latin typeface="Space Grotesk" pitchFamily="34" charset="0"/>
                <a:ea typeface="Space Grotesk" pitchFamily="34" charset="-122"/>
                <a:cs typeface="Space Grotesk" pitchFamily="34" charset="-120"/>
              </a:rPr>
              <a:t> des tests de système, et d'autres formes de tests.</a:t>
            </a:r>
            <a:endParaRPr lang="en-US" sz="2025" dirty="0"/>
          </a:p>
          <a:p>
            <a:pPr algn="l" marL="190500" indent="-190500">
              <a:lnSpc>
                <a:spcPts val="2531"/>
              </a:lnSpc>
              <a:buSzPct val="100000"/>
              <a:buChar char="•"/>
            </a:pPr>
            <a:r>
              <a:rPr lang="en-US" sz="1800" b="1" spc="-12" kern="0" dirty="0">
                <a:solidFill>
                  <a:srgbClr val="000000"/>
                </a:solidFill>
                <a:latin typeface="Space Grotesk" pitchFamily="34" charset="0"/>
                <a:ea typeface="Space Grotesk" pitchFamily="34" charset="-122"/>
                <a:cs typeface="Space Grotesk" pitchFamily="34" charset="-120"/>
              </a:rPr>
              <a:t>Automatisation :</a:t>
            </a:r>
            <a:pPr algn="l">
              <a:lnSpc>
                <a:spcPts val="2531"/>
              </a:lnSpc>
            </a:pPr>
            <a:r>
              <a:rPr lang="en-US" sz="2000" b="0" spc="-12" kern="0" dirty="0">
                <a:solidFill>
                  <a:srgbClr val="000000"/>
                </a:solidFill>
                <a:latin typeface="Space Grotesk" pitchFamily="34" charset="0"/>
                <a:ea typeface="Space Grotesk" pitchFamily="34" charset="-122"/>
                <a:cs typeface="Space Grotesk" pitchFamily="34" charset="-120"/>
              </a:rPr>
              <a:t> Comme pour la construction, l'automatisation des tests est une composante essentielle de l'intégration continue. Des frameworks de test automatisés sont utilisés pour exécuter ces tests de manière systématique et rapide à chaque modification du code.</a:t>
            </a:r>
            <a:endParaRPr lang="en-US" sz="2025" dirty="0"/>
          </a:p>
        </p:txBody>
      </p:sp>
      <p:pic>
        <p:nvPicPr>
          <p:cNvPr id="6"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3310968" y="-444510"/>
            <a:ext cx="2743200" cy="402878"/>
          </a:xfrm>
          <a:prstGeom prst="rect">
            <a:avLst/>
          </a:prstGeom>
          <a:noFill/>
          <a:ln/>
        </p:spPr>
        <p:txBody>
          <a:bodyPr wrap="square" lIns="0" tIns="0" rIns="0" bIns="0" rtlCol="0" anchor="t"/>
          <a:lstStyle/>
          <a:p>
            <a:pPr algn="l">
              <a:lnSpc>
                <a:spcPts val="3173"/>
              </a:lnSpc>
            </a:pPr>
            <a:r>
              <a:rPr lang="en-US" sz="3500" b="1" spc="-24" kern="0" dirty="0">
                <a:solidFill>
                  <a:srgbClr val="000000"/>
                </a:solidFill>
                <a:latin typeface="Space Grotesk" pitchFamily="34" charset="0"/>
                <a:ea typeface="Space Grotesk" pitchFamily="34" charset="-122"/>
                <a:cs typeface="Space Grotesk" pitchFamily="34" charset="-120"/>
              </a:rPr>
              <a:t>Milestones</a:t>
            </a:r>
            <a:endParaRPr lang="en-US" sz="3525" dirty="0"/>
          </a:p>
        </p:txBody>
      </p:sp>
      <p:sp>
        <p:nvSpPr>
          <p:cNvPr id="4" name="Text 1"/>
          <p:cNvSpPr/>
          <p:nvPr/>
        </p:nvSpPr>
        <p:spPr>
          <a:xfrm>
            <a:off x="3311663" y="-1383943480"/>
            <a:ext cx="5486400" cy="228600"/>
          </a:xfrm>
          <a:prstGeom prst="rect">
            <a:avLst/>
          </a:prstGeom>
          <a:noFill/>
          <a:ln/>
        </p:spPr>
        <p:txBody>
          <a:bodyPr wrap="square" lIns="0" tIns="0" rIns="0" bIns="0" rtlCol="0" anchor="t"/>
          <a:lstStyle/>
          <a:p>
            <a:pPr algn="l">
              <a:lnSpc>
                <a:spcPts val="1800"/>
              </a:lnSpc>
            </a:pPr>
            <a:r>
              <a:rPr lang="en-US" sz="1100" b="1" spc="12" kern="0" dirty="0">
                <a:solidFill>
                  <a:srgbClr val="000000"/>
                </a:solidFill>
                <a:latin typeface="Space Grotesk" pitchFamily="34" charset="0"/>
                <a:ea typeface="Space Grotesk" pitchFamily="34" charset="-122"/>
                <a:cs typeface="Space Grotesk" pitchFamily="34" charset="-120"/>
              </a:rPr>
              <a:t>Another idea, equally important</a:t>
            </a:r>
            <a:endParaRPr lang="en-US" sz="1125" dirty="0"/>
          </a:p>
        </p:txBody>
      </p:sp>
      <p:sp>
        <p:nvSpPr>
          <p:cNvPr id="5" name="Text 2"/>
          <p:cNvSpPr/>
          <p:nvPr/>
        </p:nvSpPr>
        <p:spPr>
          <a:xfrm>
            <a:off x="303919" y="329564"/>
            <a:ext cx="8229600" cy="3536156"/>
          </a:xfrm>
          <a:prstGeom prst="rect">
            <a:avLst/>
          </a:prstGeom>
          <a:noFill/>
          <a:ln/>
        </p:spPr>
        <p:txBody>
          <a:bodyPr wrap="square" lIns="0" tIns="0" rIns="0" bIns="0" rtlCol="0" anchor="b"/>
          <a:lstStyle/>
          <a:p>
            <a:pPr algn="l">
              <a:lnSpc>
                <a:spcPts val="2531"/>
              </a:lnSpc>
            </a:pPr>
            <a:r>
              <a:rPr lang="en-US" sz="1800" b="1" spc="-12" kern="0" dirty="0">
                <a:solidFill>
                  <a:srgbClr val="000000"/>
                </a:solidFill>
                <a:latin typeface="Space Grotesk" pitchFamily="34" charset="0"/>
                <a:ea typeface="Space Grotesk" pitchFamily="34" charset="-122"/>
                <a:cs typeface="Space Grotesk" pitchFamily="34" charset="-120"/>
              </a:rPr>
              <a:t>Intégration (Intégration continue) :</a:t>
            </a:r>
            <a:endParaRPr lang="en-US" sz="2025" dirty="0"/>
          </a:p>
          <a:p>
            <a:pPr algn="l" marL="190500" indent="-190500">
              <a:lnSpc>
                <a:spcPts val="2531"/>
              </a:lnSpc>
              <a:buSzPct val="100000"/>
              <a:buChar char="•"/>
            </a:pPr>
            <a:r>
              <a:rPr lang="en-US" sz="1800" b="1" spc="-12" kern="0" dirty="0">
                <a:solidFill>
                  <a:srgbClr val="000000"/>
                </a:solidFill>
                <a:latin typeface="Space Grotesk" pitchFamily="34" charset="0"/>
                <a:ea typeface="Space Grotesk" pitchFamily="34" charset="-122"/>
                <a:cs typeface="Space Grotesk" pitchFamily="34" charset="-120"/>
              </a:rPr>
              <a:t>Objectif :</a:t>
            </a:r>
            <a:pPr algn="l">
              <a:lnSpc>
                <a:spcPts val="2531"/>
              </a:lnSpc>
            </a:pPr>
            <a:r>
              <a:rPr lang="en-US" sz="2000" b="0" spc="-12" kern="0" dirty="0">
                <a:solidFill>
                  <a:srgbClr val="000000"/>
                </a:solidFill>
                <a:latin typeface="Space Grotesk" pitchFamily="34" charset="0"/>
                <a:ea typeface="Space Grotesk" pitchFamily="34" charset="-122"/>
                <a:cs typeface="Space Grotesk" pitchFamily="34" charset="-120"/>
              </a:rPr>
              <a:t> L'intégration continue vise à fusionner les modifications du code source dans un référentiel partagé de manière fréquente et à détecter rapidement les éventuels problèmes d'intégration.</a:t>
            </a:r>
            <a:endParaRPr lang="en-US" sz="2025" dirty="0"/>
          </a:p>
          <a:p>
            <a:pPr algn="l" marL="190500" indent="-190500">
              <a:lnSpc>
                <a:spcPts val="2531"/>
              </a:lnSpc>
              <a:buSzPct val="100000"/>
              <a:buChar char="•"/>
            </a:pPr>
            <a:r>
              <a:rPr lang="en-US" sz="1800" b="1" spc="-12" kern="0" dirty="0">
                <a:solidFill>
                  <a:srgbClr val="000000"/>
                </a:solidFill>
                <a:latin typeface="Space Grotesk" pitchFamily="34" charset="0"/>
                <a:ea typeface="Space Grotesk" pitchFamily="34" charset="-122"/>
                <a:cs typeface="Space Grotesk" pitchFamily="34" charset="-120"/>
              </a:rPr>
              <a:t>Processus :</a:t>
            </a:r>
            <a:pPr algn="l">
              <a:lnSpc>
                <a:spcPts val="2531"/>
              </a:lnSpc>
            </a:pPr>
            <a:r>
              <a:rPr lang="en-US" sz="2000" b="0" spc="-12" kern="0" dirty="0">
                <a:solidFill>
                  <a:srgbClr val="000000"/>
                </a:solidFill>
                <a:latin typeface="Space Grotesk" pitchFamily="34" charset="0"/>
                <a:ea typeface="Space Grotesk" pitchFamily="34" charset="-122"/>
                <a:cs typeface="Space Grotesk" pitchFamily="34" charset="-120"/>
              </a:rPr>
              <a:t> Après avoir réussi le build et les tests, les modifications du code sont intégrées dans le référentiel principal (souvent appelé tronc commun ou branche principale).</a:t>
            </a:r>
            <a:endParaRPr lang="en-US" sz="2025" dirty="0"/>
          </a:p>
          <a:p>
            <a:pPr algn="l" marL="190500" indent="-190500">
              <a:lnSpc>
                <a:spcPts val="2531"/>
              </a:lnSpc>
              <a:buSzPct val="100000"/>
              <a:buChar char="•"/>
            </a:pPr>
            <a:r>
              <a:rPr lang="en-US" sz="1800" b="1" spc="-12" kern="0" dirty="0">
                <a:solidFill>
                  <a:srgbClr val="000000"/>
                </a:solidFill>
                <a:latin typeface="Space Grotesk" pitchFamily="34" charset="0"/>
                <a:ea typeface="Space Grotesk" pitchFamily="34" charset="-122"/>
                <a:cs typeface="Space Grotesk" pitchFamily="34" charset="-120"/>
              </a:rPr>
              <a:t>Automatisation :</a:t>
            </a:r>
            <a:pPr algn="l">
              <a:lnSpc>
                <a:spcPts val="2531"/>
              </a:lnSpc>
            </a:pPr>
            <a:r>
              <a:rPr lang="en-US" sz="2000" b="0" spc="-12" kern="0" dirty="0">
                <a:solidFill>
                  <a:srgbClr val="000000"/>
                </a:solidFill>
                <a:latin typeface="Space Grotesk" pitchFamily="34" charset="0"/>
                <a:ea typeface="Space Grotesk" pitchFamily="34" charset="-122"/>
                <a:cs typeface="Space Grotesk" pitchFamily="34" charset="-120"/>
              </a:rPr>
              <a:t> L'intégration continue automatise ce processus en déclenchant automatiquement le build et les tests à chaque soumission de code. Si une intégration échoue, l'équipe est alertée immédiatement pour corriger les problèmes.</a:t>
            </a:r>
            <a:endParaRPr lang="en-US" sz="2025" dirty="0"/>
          </a:p>
        </p:txBody>
      </p:sp>
      <p:pic>
        <p:nvPicPr>
          <p:cNvPr id="6"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5574350" y="215911"/>
            <a:ext cx="3657600" cy="137120"/>
          </a:xfrm>
          <a:prstGeom prst="rect">
            <a:avLst/>
          </a:prstGeom>
          <a:noFill/>
          <a:ln/>
        </p:spPr>
        <p:txBody>
          <a:bodyPr wrap="square" lIns="0" tIns="0" rIns="0" bIns="0" rtlCol="0" anchor="b"/>
          <a:lstStyle/>
          <a:p>
            <a:pPr algn="r">
              <a:lnSpc>
                <a:spcPts val="1080"/>
              </a:lnSpc>
            </a:pPr>
            <a:r>
              <a:rPr lang="en-US" sz="700" b="1" spc="12" kern="0" dirty="0">
                <a:solidFill>
                  <a:srgbClr val="000000"/>
                </a:solidFill>
                <a:latin typeface="Space Grotesk" pitchFamily="34" charset="0"/>
                <a:ea typeface="Space Grotesk" pitchFamily="34" charset="-122"/>
                <a:cs typeface="Space Grotesk" pitchFamily="34" charset="-120"/>
              </a:rPr>
              <a:t>July 2024</a:t>
            </a:r>
            <a:endParaRPr lang="en-US" sz="675" dirty="0"/>
          </a:p>
        </p:txBody>
      </p:sp>
      <p:sp>
        <p:nvSpPr>
          <p:cNvPr id="4" name="Text 1"/>
          <p:cNvSpPr/>
          <p:nvPr/>
        </p:nvSpPr>
        <p:spPr>
          <a:xfrm>
            <a:off x="476250" y="476250"/>
            <a:ext cx="8229600" cy="805755"/>
          </a:xfrm>
          <a:prstGeom prst="rect">
            <a:avLst/>
          </a:prstGeom>
          <a:noFill/>
          <a:ln/>
        </p:spPr>
        <p:txBody>
          <a:bodyPr wrap="square" lIns="0" tIns="0" rIns="0" bIns="0" rtlCol="0" anchor="t"/>
          <a:lstStyle/>
          <a:p>
            <a:pPr algn="l">
              <a:lnSpc>
                <a:spcPts val="3173"/>
              </a:lnSpc>
            </a:pPr>
            <a:r>
              <a:rPr lang="en-US" sz="3500" b="0" spc="-24" kern="0" dirty="0">
                <a:solidFill>
                  <a:srgbClr val="000000"/>
                </a:solidFill>
                <a:latin typeface="Space Grotesk" pitchFamily="34" charset="0"/>
                <a:ea typeface="Space Grotesk" pitchFamily="34" charset="-122"/>
                <a:cs typeface="Space Grotesk" pitchFamily="34" charset="-120"/>
              </a:rPr>
              <a:t>Pourquoi l'intégration continue est-elle nécessaire ?</a:t>
            </a:r>
            <a:endParaRPr lang="en-US" sz="3525" dirty="0"/>
          </a:p>
        </p:txBody>
      </p:sp>
      <p:sp>
        <p:nvSpPr>
          <p:cNvPr id="5" name="Shape 2"/>
          <p:cNvSpPr/>
          <p:nvPr/>
        </p:nvSpPr>
        <p:spPr>
          <a:xfrm>
            <a:off x="658793" y="2909422"/>
            <a:ext cx="4751261" cy="0"/>
          </a:xfrm>
          <a:prstGeom prst="line">
            <a:avLst/>
          </a:prstGeom>
          <a:solidFill>
            <a:srgbClr val="C6FF00"/>
          </a:solidFill>
          <a:ln w="5292">
            <a:solidFill>
              <a:srgbClr val="000000"/>
            </a:solidFill>
            <a:prstDash val="solid"/>
            <a:headEnd type="none"/>
            <a:tailEnd type="none"/>
          </a:ln>
        </p:spPr>
      </p:sp>
      <p:sp>
        <p:nvSpPr>
          <p:cNvPr id="6" name="Text 3"/>
          <p:cNvSpPr/>
          <p:nvPr/>
        </p:nvSpPr>
        <p:spPr>
          <a:xfrm>
            <a:off x="1091277" y="2567445"/>
            <a:ext cx="3657600" cy="228600"/>
          </a:xfrm>
          <a:prstGeom prst="rect">
            <a:avLst/>
          </a:prstGeom>
          <a:noFill/>
          <a:ln/>
        </p:spPr>
        <p:txBody>
          <a:bodyPr wrap="square" lIns="0" tIns="0" rIns="0" bIns="0" rtlCol="0" anchor="ctr"/>
          <a:lstStyle/>
          <a:p>
            <a:pPr algn="l">
              <a:lnSpc>
                <a:spcPts val="1800"/>
              </a:lnSpc>
            </a:pPr>
            <a:r>
              <a:rPr lang="en-US" sz="1100" b="1" spc="12" kern="0" dirty="0">
                <a:solidFill>
                  <a:srgbClr val="000000"/>
                </a:solidFill>
                <a:latin typeface="Space Grotesk" pitchFamily="34" charset="0"/>
                <a:ea typeface="Space Grotesk" pitchFamily="34" charset="-122"/>
                <a:cs typeface="Space Grotesk" pitchFamily="34" charset="-120"/>
              </a:rPr>
              <a:t>Détection Précoce des Problèmes </a:t>
            </a:r>
            <a:endParaRPr lang="en-US" sz="1125" dirty="0"/>
          </a:p>
        </p:txBody>
      </p:sp>
      <p:pic>
        <p:nvPicPr>
          <p:cNvPr id="7" name="Image 0" descr="https://pitch-assets-ccb95893-de3f-4266-973c-20049231b248.s3.eu-west-1.amazonaws.com/35d8e0b2-3d74-4c47-aeae-31ede86a7a1b?pitch-bytes=749&amp;pitch-content-type=image%2Fpng">    </p:cNvPr>
          <p:cNvPicPr>
            <a:picLocks noChangeAspect="1"/>
          </p:cNvPicPr>
          <p:nvPr/>
        </p:nvPicPr>
        <p:blipFill>
          <a:blip r:embed="rId1"/>
          <a:srcRect l="0" r="0" t="0" b="0"/>
          <a:stretch/>
        </p:blipFill>
        <p:spPr>
          <a:xfrm>
            <a:off x="705789" y="2555353"/>
            <a:ext cx="187029" cy="187029"/>
          </a:xfrm>
          <a:prstGeom prst="rect">
            <a:avLst/>
          </a:prstGeom>
        </p:spPr>
      </p:pic>
      <p:sp>
        <p:nvSpPr>
          <p:cNvPr id="8" name="Shape 4"/>
          <p:cNvSpPr/>
          <p:nvPr/>
        </p:nvSpPr>
        <p:spPr>
          <a:xfrm>
            <a:off x="658793" y="3381540"/>
            <a:ext cx="4751734" cy="0"/>
          </a:xfrm>
          <a:prstGeom prst="line">
            <a:avLst/>
          </a:prstGeom>
          <a:solidFill>
            <a:srgbClr val="C6FF00"/>
          </a:solidFill>
          <a:ln w="5292">
            <a:solidFill>
              <a:srgbClr val="000000"/>
            </a:solidFill>
            <a:prstDash val="solid"/>
            <a:headEnd type="none"/>
            <a:tailEnd type="none"/>
          </a:ln>
        </p:spPr>
      </p:sp>
      <p:sp>
        <p:nvSpPr>
          <p:cNvPr id="9" name="Text 5"/>
          <p:cNvSpPr/>
          <p:nvPr/>
        </p:nvSpPr>
        <p:spPr>
          <a:xfrm>
            <a:off x="1091277" y="3051325"/>
            <a:ext cx="3657600" cy="228600"/>
          </a:xfrm>
          <a:prstGeom prst="rect">
            <a:avLst/>
          </a:prstGeom>
          <a:noFill/>
          <a:ln/>
        </p:spPr>
        <p:txBody>
          <a:bodyPr wrap="square" lIns="0" tIns="0" rIns="0" bIns="0" rtlCol="0" anchor="ctr"/>
          <a:lstStyle/>
          <a:p>
            <a:pPr algn="l">
              <a:lnSpc>
                <a:spcPts val="1800"/>
              </a:lnSpc>
            </a:pPr>
            <a:r>
              <a:rPr lang="en-US" sz="1100" b="1" spc="12" kern="0" dirty="0">
                <a:solidFill>
                  <a:srgbClr val="000000"/>
                </a:solidFill>
                <a:latin typeface="Space Grotesk" pitchFamily="34" charset="0"/>
                <a:ea typeface="Space Grotesk" pitchFamily="34" charset="-122"/>
                <a:cs typeface="Space Grotesk" pitchFamily="34" charset="-120"/>
              </a:rPr>
              <a:t>Réduction des Conflits d'Intégration</a:t>
            </a:r>
            <a:endParaRPr lang="en-US" sz="1125" dirty="0"/>
          </a:p>
        </p:txBody>
      </p:sp>
      <p:pic>
        <p:nvPicPr>
          <p:cNvPr id="10" name="Image 1" descr="https://pitch-assets-ccb95893-de3f-4266-973c-20049231b248.s3.eu-west-1.amazonaws.com/35d8e0b2-3d74-4c47-aeae-31ede86a7a1b?pitch-bytes=749&amp;pitch-content-type=image%2Fpng">    </p:cNvPr>
          <p:cNvPicPr>
            <a:picLocks noChangeAspect="1"/>
          </p:cNvPicPr>
          <p:nvPr/>
        </p:nvPicPr>
        <p:blipFill>
          <a:blip r:embed="rId2"/>
          <a:srcRect l="0" r="0" t="0" b="0"/>
          <a:stretch/>
        </p:blipFill>
        <p:spPr>
          <a:xfrm>
            <a:off x="705789" y="3074516"/>
            <a:ext cx="187029" cy="187029"/>
          </a:xfrm>
          <a:prstGeom prst="rect">
            <a:avLst/>
          </a:prstGeom>
        </p:spPr>
      </p:pic>
      <p:sp>
        <p:nvSpPr>
          <p:cNvPr id="11" name="Shape 6"/>
          <p:cNvSpPr/>
          <p:nvPr/>
        </p:nvSpPr>
        <p:spPr>
          <a:xfrm>
            <a:off x="658793" y="3900703"/>
            <a:ext cx="4751969" cy="0"/>
          </a:xfrm>
          <a:prstGeom prst="line">
            <a:avLst/>
          </a:prstGeom>
          <a:solidFill>
            <a:srgbClr val="C6FF00"/>
          </a:solidFill>
          <a:ln w="5292">
            <a:solidFill>
              <a:srgbClr val="000000"/>
            </a:solidFill>
            <a:prstDash val="solid"/>
            <a:headEnd type="none"/>
            <a:tailEnd type="none"/>
          </a:ln>
        </p:spPr>
      </p:sp>
      <p:sp>
        <p:nvSpPr>
          <p:cNvPr id="12" name="Text 7"/>
          <p:cNvSpPr/>
          <p:nvPr/>
        </p:nvSpPr>
        <p:spPr>
          <a:xfrm>
            <a:off x="1091277" y="3523443"/>
            <a:ext cx="3657600" cy="228600"/>
          </a:xfrm>
          <a:prstGeom prst="rect">
            <a:avLst/>
          </a:prstGeom>
          <a:noFill/>
          <a:ln/>
        </p:spPr>
        <p:txBody>
          <a:bodyPr wrap="square" lIns="0" tIns="0" rIns="0" bIns="0" rtlCol="0" anchor="ctr"/>
          <a:lstStyle/>
          <a:p>
            <a:pPr algn="l">
              <a:lnSpc>
                <a:spcPts val="1800"/>
              </a:lnSpc>
            </a:pPr>
            <a:r>
              <a:rPr lang="en-US" sz="1100" b="1" spc="12" kern="0" dirty="0">
                <a:solidFill>
                  <a:srgbClr val="000000"/>
                </a:solidFill>
                <a:latin typeface="Space Grotesk" pitchFamily="34" charset="0"/>
                <a:ea typeface="Space Grotesk" pitchFamily="34" charset="-122"/>
                <a:cs typeface="Space Grotesk" pitchFamily="34" charset="-120"/>
              </a:rPr>
              <a:t>Amélioration de la Qualité du Code</a:t>
            </a:r>
            <a:endParaRPr lang="en-US" sz="1125" dirty="0"/>
          </a:p>
        </p:txBody>
      </p:sp>
      <p:pic>
        <p:nvPicPr>
          <p:cNvPr id="13" name="Image 2" descr="https://pitch-assets-ccb95893-de3f-4266-973c-20049231b248.s3.eu-west-1.amazonaws.com/35d8e0b2-3d74-4c47-aeae-31ede86a7a1b?pitch-bytes=749&amp;pitch-content-type=image%2Fpng">    </p:cNvPr>
          <p:cNvPicPr>
            <a:picLocks noChangeAspect="1"/>
          </p:cNvPicPr>
          <p:nvPr/>
        </p:nvPicPr>
        <p:blipFill>
          <a:blip r:embed="rId3"/>
          <a:srcRect l="0" r="0" t="0" b="0"/>
          <a:stretch/>
        </p:blipFill>
        <p:spPr>
          <a:xfrm>
            <a:off x="705789" y="3546634"/>
            <a:ext cx="187029" cy="187029"/>
          </a:xfrm>
          <a:prstGeom prst="rect">
            <a:avLst/>
          </a:prstGeom>
        </p:spPr>
      </p:pic>
      <p:sp>
        <p:nvSpPr>
          <p:cNvPr id="14" name="Text 8"/>
          <p:cNvSpPr/>
          <p:nvPr/>
        </p:nvSpPr>
        <p:spPr>
          <a:xfrm>
            <a:off x="479248" y="1888648"/>
            <a:ext cx="952500" cy="361950"/>
          </a:xfrm>
          <a:prstGeom prst="roundRect">
            <a:avLst>
              <a:gd name="adj" fmla="val 80000"/>
            </a:avLst>
          </a:prstGeom>
          <a:solidFill>
            <a:srgbClr val="000000"/>
          </a:solidFill>
          <a:ln/>
        </p:spPr>
        <p:txBody>
          <a:bodyPr wrap="square" lIns="52917" tIns="42730" rIns="52917" bIns="42730" rtlCol="0" anchor="ctr"/>
          <a:lstStyle/>
          <a:p>
            <a:pPr algn="ctr">
              <a:lnSpc>
                <a:spcPts val="1125"/>
              </a:lnSpc>
            </a:pPr>
            <a:r>
              <a:rPr lang="en-US" sz="900" spc="-48" kern="0" dirty="0">
                <a:solidFill>
                  <a:srgbClr val="FFFFFF"/>
                </a:solidFill>
              </a:rPr>
              <a:t>Key Values</a:t>
            </a:r>
            <a:endParaRPr lang="en-US" sz="900" dirty="0"/>
          </a:p>
        </p:txBody>
      </p:sp>
      <p:sp>
        <p:nvSpPr>
          <p:cNvPr id="15" name="Shape 9"/>
          <p:cNvSpPr/>
          <p:nvPr/>
        </p:nvSpPr>
        <p:spPr>
          <a:xfrm>
            <a:off x="708739" y="4466471"/>
            <a:ext cx="4751734" cy="0"/>
          </a:xfrm>
          <a:prstGeom prst="line">
            <a:avLst/>
          </a:prstGeom>
          <a:solidFill>
            <a:srgbClr val="C6FF00"/>
          </a:solidFill>
          <a:ln w="5292">
            <a:solidFill>
              <a:srgbClr val="000000"/>
            </a:solidFill>
            <a:prstDash val="solid"/>
            <a:headEnd type="none"/>
            <a:tailEnd type="none"/>
          </a:ln>
        </p:spPr>
      </p:sp>
      <p:sp>
        <p:nvSpPr>
          <p:cNvPr id="16" name="Text 10"/>
          <p:cNvSpPr/>
          <p:nvPr/>
        </p:nvSpPr>
        <p:spPr>
          <a:xfrm>
            <a:off x="1094178" y="4055597"/>
            <a:ext cx="3657600" cy="228600"/>
          </a:xfrm>
          <a:prstGeom prst="rect">
            <a:avLst/>
          </a:prstGeom>
          <a:noFill/>
          <a:ln/>
        </p:spPr>
        <p:txBody>
          <a:bodyPr wrap="square" lIns="0" tIns="0" rIns="0" bIns="0" rtlCol="0" anchor="ctr"/>
          <a:lstStyle/>
          <a:p>
            <a:pPr algn="l">
              <a:lnSpc>
                <a:spcPts val="1800"/>
              </a:lnSpc>
            </a:pPr>
            <a:r>
              <a:rPr lang="en-US" sz="1100" b="1" spc="12" kern="0" dirty="0">
                <a:solidFill>
                  <a:srgbClr val="000000"/>
                </a:solidFill>
                <a:latin typeface="Space Grotesk" pitchFamily="34" charset="0"/>
                <a:ea typeface="Space Grotesk" pitchFamily="34" charset="-122"/>
                <a:cs typeface="Space Grotesk" pitchFamily="34" charset="-120"/>
              </a:rPr>
              <a:t>Livraison Plus Rapide</a:t>
            </a:r>
            <a:endParaRPr lang="en-US" sz="1125" dirty="0"/>
          </a:p>
        </p:txBody>
      </p:sp>
      <p:pic>
        <p:nvPicPr>
          <p:cNvPr id="17" name="Image 3" descr="https://pitch-assets-ccb95893-de3f-4266-973c-20049231b248.s3.eu-west-1.amazonaws.com/35d8e0b2-3d74-4c47-aeae-31ede86a7a1b?pitch-bytes=749&amp;pitch-content-type=image%2Fpng">    </p:cNvPr>
          <p:cNvPicPr>
            <a:picLocks noChangeAspect="1"/>
          </p:cNvPicPr>
          <p:nvPr/>
        </p:nvPicPr>
        <p:blipFill>
          <a:blip r:embed="rId4"/>
          <a:srcRect l="0" r="0" t="0" b="0"/>
          <a:stretch/>
        </p:blipFill>
        <p:spPr>
          <a:xfrm>
            <a:off x="708690" y="4102311"/>
            <a:ext cx="187029" cy="187029"/>
          </a:xfrm>
          <a:prstGeom prst="rect">
            <a:avLst/>
          </a:prstGeom>
        </p:spPr>
      </p:pic>
      <p:pic>
        <p:nvPicPr>
          <p:cNvPr id="18" name="Image 4" descr="https://pitch-assets-ccb95893-de3f-4266-973c-20049231b248.s3.eu-west-1.amazonaws.com/35d8e0b2-3d74-4c47-aeae-31ede86a7a1b?pitch-bytes=749&amp;pitch-content-type=image%2Fpng">    </p:cNvPr>
          <p:cNvPicPr>
            <a:picLocks noChangeAspect="1"/>
          </p:cNvPicPr>
          <p:nvPr/>
        </p:nvPicPr>
        <p:blipFill>
          <a:blip r:embed="rId5"/>
          <a:srcRect l="0" r="0" t="0" b="0"/>
          <a:stretch/>
        </p:blipFill>
        <p:spPr>
          <a:xfrm>
            <a:off x="711591" y="4575660"/>
            <a:ext cx="187029" cy="187029"/>
          </a:xfrm>
          <a:prstGeom prst="rect">
            <a:avLst/>
          </a:prstGeom>
        </p:spPr>
      </p:pic>
      <p:sp>
        <p:nvSpPr>
          <p:cNvPr id="19" name="Text 11"/>
          <p:cNvSpPr/>
          <p:nvPr/>
        </p:nvSpPr>
        <p:spPr>
          <a:xfrm>
            <a:off x="1094178" y="4559095"/>
            <a:ext cx="3657600" cy="228600"/>
          </a:xfrm>
          <a:prstGeom prst="rect">
            <a:avLst/>
          </a:prstGeom>
          <a:noFill/>
          <a:ln/>
        </p:spPr>
        <p:txBody>
          <a:bodyPr wrap="square" lIns="0" tIns="0" rIns="0" bIns="0" rtlCol="0" anchor="ctr"/>
          <a:lstStyle/>
          <a:p>
            <a:pPr algn="l">
              <a:lnSpc>
                <a:spcPts val="1800"/>
              </a:lnSpc>
            </a:pPr>
            <a:r>
              <a:rPr lang="en-US" sz="1100" b="1" spc="12" kern="0" dirty="0">
                <a:solidFill>
                  <a:srgbClr val="000000"/>
                </a:solidFill>
                <a:latin typeface="Space Grotesk" pitchFamily="34" charset="0"/>
                <a:ea typeface="Space Grotesk" pitchFamily="34" charset="-122"/>
                <a:cs typeface="Space Grotesk" pitchFamily="34" charset="-120"/>
              </a:rPr>
              <a:t>Facilitation de la Collaboration</a:t>
            </a:r>
            <a:endParaRPr lang="en-US" sz="1125" dirty="0"/>
          </a:p>
        </p:txBody>
      </p:sp>
      <p:pic>
        <p:nvPicPr>
          <p:cNvPr id="20" name="Image 5" descr="https://pitch-assets-ccb95893-de3f-4266-973c-20049231b248.s3.eu-west-1.amazonaws.com/try-pitch-pdf-export-logo.svg">
            <a:hlinkClick r:id="rId8" tooltip=""/>
          </p:cNvPr>
          <p:cNvPicPr>
            <a:picLocks noChangeAspect="1"/>
          </p:cNvPicPr>
          <p:nvPr/>
        </p:nvPicPr>
        <p:blipFill>
          <a:blip r:embed="rId6">
            <a:extLst>
              <a:ext uri="{96DAC541-7B7A-43D3-8B79-37D633B846F1}">
                <asvg:svgBlip xmlns:asvg="http://schemas.microsoft.com/office/drawing/2016/SVG/main" r:embed="rId7"/>
              </a:ext>
            </a:extLst>
          </a:blip>
          <a:srcRect l="0" r="0" t="0" b="0"/>
          <a:stretch/>
        </p:blipFill>
        <p:spPr>
          <a:xfrm>
            <a:off x="136595" y="4803153"/>
            <a:ext cx="515221" cy="22730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65773" y="218454"/>
            <a:ext cx="3657600" cy="137120"/>
          </a:xfrm>
          <a:prstGeom prst="rect">
            <a:avLst/>
          </a:prstGeom>
          <a:noFill/>
          <a:ln/>
        </p:spPr>
        <p:txBody>
          <a:bodyPr wrap="square" lIns="0" tIns="0" rIns="0" bIns="0" rtlCol="0" anchor="t"/>
          <a:lstStyle/>
          <a:p>
            <a:pPr algn="l">
              <a:lnSpc>
                <a:spcPts val="1080"/>
              </a:lnSpc>
            </a:pPr>
            <a:r>
              <a:rPr lang="en-US" sz="700" b="1" spc="12" kern="0" dirty="0">
                <a:solidFill>
                  <a:srgbClr val="FFFFFF"/>
                </a:solidFill>
                <a:latin typeface="Space Grotesk" pitchFamily="34" charset="0"/>
                <a:ea typeface="Space Grotesk" pitchFamily="34" charset="-122"/>
                <a:cs typeface="Space Grotesk" pitchFamily="34" charset="-120"/>
              </a:rPr>
              <a:t>MindMagic</a:t>
            </a:r>
            <a:endParaRPr lang="en-US" sz="675" dirty="0"/>
          </a:p>
        </p:txBody>
      </p:sp>
      <p:sp>
        <p:nvSpPr>
          <p:cNvPr id="4" name="Text 1"/>
          <p:cNvSpPr/>
          <p:nvPr/>
        </p:nvSpPr>
        <p:spPr>
          <a:xfrm>
            <a:off x="5574350" y="215911"/>
            <a:ext cx="3657600" cy="137120"/>
          </a:xfrm>
          <a:prstGeom prst="rect">
            <a:avLst/>
          </a:prstGeom>
          <a:noFill/>
          <a:ln/>
        </p:spPr>
        <p:txBody>
          <a:bodyPr wrap="square" lIns="0" tIns="0" rIns="0" bIns="0" rtlCol="0" anchor="b"/>
          <a:lstStyle/>
          <a:p>
            <a:pPr algn="r">
              <a:lnSpc>
                <a:spcPts val="1080"/>
              </a:lnSpc>
            </a:pPr>
            <a:r>
              <a:rPr lang="en-US" sz="700" b="1" spc="12" kern="0" dirty="0">
                <a:solidFill>
                  <a:srgbClr val="FFFFFF"/>
                </a:solidFill>
                <a:latin typeface="Space Grotesk" pitchFamily="34" charset="0"/>
                <a:ea typeface="Space Grotesk" pitchFamily="34" charset="-122"/>
                <a:cs typeface="Space Grotesk" pitchFamily="34" charset="-120"/>
              </a:rPr>
              <a:t>July 2024</a:t>
            </a:r>
            <a:endParaRPr lang="en-US" sz="675" dirty="0"/>
          </a:p>
        </p:txBody>
      </p:sp>
      <p:sp>
        <p:nvSpPr>
          <p:cNvPr id="5" name="Text 2"/>
          <p:cNvSpPr/>
          <p:nvPr/>
        </p:nvSpPr>
        <p:spPr>
          <a:xfrm>
            <a:off x="461490" y="220741"/>
            <a:ext cx="3257291" cy="585004"/>
          </a:xfrm>
          <a:prstGeom prst="roundRect">
            <a:avLst>
              <a:gd name="adj" fmla="val 80000"/>
            </a:avLst>
          </a:prstGeom>
          <a:solidFill>
            <a:srgbClr val="C6FF00"/>
          </a:solidFill>
          <a:ln/>
        </p:spPr>
        <p:txBody>
          <a:bodyPr wrap="square" lIns="180961" tIns="69063" rIns="180961" bIns="69063" rtlCol="0" anchor="ctr"/>
          <a:lstStyle/>
          <a:p>
            <a:pPr algn="ctr">
              <a:lnSpc>
                <a:spcPts val="1313"/>
              </a:lnSpc>
            </a:pPr>
            <a:r>
              <a:rPr lang="en-US" sz="1100" b="0" spc="-48" kern="0" dirty="0">
                <a:solidFill>
                  <a:srgbClr val="000000"/>
                </a:solidFill>
              </a:rPr>
              <a:t>Comment fonctionne l'integration contiue</a:t>
            </a:r>
            <a:endParaRPr lang="en-US" sz="900" dirty="0"/>
          </a:p>
        </p:txBody>
      </p:sp>
      <p:sp>
        <p:nvSpPr>
          <p:cNvPr id="6" name="Shape 3"/>
          <p:cNvSpPr/>
          <p:nvPr/>
        </p:nvSpPr>
        <p:spPr>
          <a:xfrm>
            <a:off x="1037133" y="999153"/>
            <a:ext cx="7277100" cy="1092939"/>
          </a:xfrm>
          <a:prstGeom prst="roundRect">
            <a:avLst>
              <a:gd name="adj" fmla="val 16000"/>
            </a:avLst>
          </a:prstGeom>
          <a:solidFill>
            <a:srgbClr val="C6FF00"/>
          </a:solidFill>
          <a:ln/>
        </p:spPr>
      </p:sp>
      <p:sp>
        <p:nvSpPr>
          <p:cNvPr id="7" name="Text 4"/>
          <p:cNvSpPr/>
          <p:nvPr/>
        </p:nvSpPr>
        <p:spPr>
          <a:xfrm>
            <a:off x="838939" y="1089605"/>
            <a:ext cx="7435947" cy="1002487"/>
          </a:xfrm>
          <a:prstGeom prst="roundRect">
            <a:avLst>
              <a:gd name="adj" fmla="val 16000"/>
            </a:avLst>
          </a:prstGeom>
          <a:solidFill>
            <a:srgbClr val="FFFFFF"/>
          </a:solidFill>
          <a:ln w="5292">
            <a:solidFill>
              <a:srgbClr val="000000"/>
            </a:solidFill>
          </a:ln>
        </p:spPr>
        <p:txBody>
          <a:bodyPr wrap="square" lIns="413108" tIns="118349" rIns="413108" bIns="118349" rtlCol="0" anchor="ctr"/>
          <a:lstStyle/>
          <a:p>
            <a:pPr algn="l">
              <a:lnSpc>
                <a:spcPts val="2344"/>
              </a:lnSpc>
            </a:pPr>
            <a:endParaRPr lang="en-US" sz="1875" dirty="0"/>
          </a:p>
        </p:txBody>
      </p:sp>
      <p:sp>
        <p:nvSpPr>
          <p:cNvPr id="8" name="Text 5"/>
          <p:cNvSpPr/>
          <p:nvPr/>
        </p:nvSpPr>
        <p:spPr>
          <a:xfrm>
            <a:off x="856755" y="1221320"/>
            <a:ext cx="8229600" cy="892969"/>
          </a:xfrm>
          <a:prstGeom prst="rect">
            <a:avLst/>
          </a:prstGeom>
          <a:noFill/>
          <a:ln/>
        </p:spPr>
        <p:txBody>
          <a:bodyPr wrap="square" lIns="0" tIns="0" rIns="0" bIns="0" rtlCol="0" anchor="t"/>
          <a:lstStyle/>
          <a:p>
            <a:pPr algn="l" marL="190500" indent="-190500">
              <a:lnSpc>
                <a:spcPts val="2344"/>
              </a:lnSpc>
              <a:buSzPct val="100000"/>
              <a:buChar char="•"/>
            </a:pPr>
            <a:r>
              <a:rPr lang="en-US" sz="1500" b="0" spc="-12" kern="0" dirty="0">
                <a:solidFill>
                  <a:srgbClr val="000000"/>
                </a:solidFill>
                <a:latin typeface="Space Grotesk" pitchFamily="34" charset="0"/>
                <a:ea typeface="Space Grotesk" pitchFamily="34" charset="-122"/>
                <a:cs typeface="Space Grotesk" pitchFamily="34" charset="-120"/>
              </a:rPr>
              <a:t>1. </a:t>
            </a:r>
            <a:pPr algn="l">
              <a:lnSpc>
                <a:spcPts val="2344"/>
              </a:lnSpc>
            </a:pPr>
            <a:r>
              <a:rPr lang="en-US" sz="1400" b="1" spc="-12" kern="0" dirty="0">
                <a:solidFill>
                  <a:srgbClr val="000000"/>
                </a:solidFill>
                <a:latin typeface="Space Grotesk" pitchFamily="34" charset="0"/>
                <a:ea typeface="Space Grotesk" pitchFamily="34" charset="-122"/>
                <a:cs typeface="Space Grotesk" pitchFamily="34" charset="-120"/>
              </a:rPr>
              <a:t>Soumission de Code : </a:t>
            </a:r>
            <a:pPr algn="l">
              <a:lnSpc>
                <a:spcPts val="2344"/>
              </a:lnSpc>
            </a:pPr>
            <a:r>
              <a:rPr lang="en-US" sz="1900" b="0" spc="-12" kern="0" dirty="0">
                <a:solidFill>
                  <a:srgbClr val="000000"/>
                </a:solidFill>
                <a:latin typeface="Space Grotesk" pitchFamily="34" charset="0"/>
                <a:ea typeface="Space Grotesk" pitchFamily="34" charset="-122"/>
                <a:cs typeface="Space Grotesk" pitchFamily="34" charset="-120"/>
              </a:rPr>
              <a:t>Un développeur effectue des modifications dans le code source du projet, puis soumet ces modifications au système de gestion de version (comme Git, SVN, etc.).</a:t>
            </a:r>
            <a:endParaRPr lang="en-US" sz="1875" dirty="0"/>
          </a:p>
        </p:txBody>
      </p:sp>
      <p:sp>
        <p:nvSpPr>
          <p:cNvPr id="9" name="Text 6"/>
          <p:cNvSpPr/>
          <p:nvPr/>
        </p:nvSpPr>
        <p:spPr>
          <a:xfrm>
            <a:off x="1409780" y="3005708"/>
            <a:ext cx="7315200" cy="297656"/>
          </a:xfrm>
          <a:prstGeom prst="rect">
            <a:avLst/>
          </a:prstGeom>
          <a:noFill/>
          <a:ln/>
        </p:spPr>
        <p:txBody>
          <a:bodyPr wrap="square" lIns="0" tIns="0" rIns="0" bIns="0" rtlCol="0" anchor="t"/>
          <a:lstStyle/>
          <a:p>
            <a:pPr algn="l">
              <a:lnSpc>
                <a:spcPts val="2344"/>
              </a:lnSpc>
            </a:pPr>
            <a:r>
              <a:rPr lang="en-US" sz="1800" b="0" spc="-12" kern="0" dirty="0">
                <a:solidFill>
                  <a:srgbClr val="000000"/>
                </a:solidFill>
                <a:latin typeface="Space Grotesk" pitchFamily="34" charset="0"/>
                <a:ea typeface="Space Grotesk" pitchFamily="34" charset="-122"/>
                <a:cs typeface="Space Grotesk" pitchFamily="34" charset="-120"/>
              </a:rPr>
              <a:t> </a:t>
            </a:r>
            <a:endParaRPr lang="en-US" sz="1875" dirty="0"/>
          </a:p>
        </p:txBody>
      </p:sp>
      <p:sp>
        <p:nvSpPr>
          <p:cNvPr id="10" name="Shape 7"/>
          <p:cNvSpPr/>
          <p:nvPr/>
        </p:nvSpPr>
        <p:spPr>
          <a:xfrm>
            <a:off x="1039083" y="2195100"/>
            <a:ext cx="7277100" cy="1147315"/>
          </a:xfrm>
          <a:prstGeom prst="roundRect">
            <a:avLst>
              <a:gd name="adj" fmla="val 16000"/>
            </a:avLst>
          </a:prstGeom>
          <a:solidFill>
            <a:srgbClr val="C6FF00"/>
          </a:solidFill>
          <a:ln/>
        </p:spPr>
      </p:sp>
      <p:sp>
        <p:nvSpPr>
          <p:cNvPr id="11" name="Text 8"/>
          <p:cNvSpPr/>
          <p:nvPr/>
        </p:nvSpPr>
        <p:spPr>
          <a:xfrm>
            <a:off x="840889" y="2290052"/>
            <a:ext cx="7435947" cy="1052362"/>
          </a:xfrm>
          <a:prstGeom prst="roundRect">
            <a:avLst>
              <a:gd name="adj" fmla="val 16000"/>
            </a:avLst>
          </a:prstGeom>
          <a:solidFill>
            <a:srgbClr val="FFFFFF"/>
          </a:solidFill>
          <a:ln w="5292">
            <a:solidFill>
              <a:srgbClr val="000000"/>
            </a:solidFill>
          </a:ln>
        </p:spPr>
        <p:txBody>
          <a:bodyPr wrap="square" lIns="413108" tIns="124237" rIns="413108" bIns="124237" rtlCol="0" anchor="ctr"/>
          <a:lstStyle/>
          <a:p>
            <a:pPr algn="l">
              <a:lnSpc>
                <a:spcPts val="2344"/>
              </a:lnSpc>
            </a:pPr>
            <a:endParaRPr lang="en-US" sz="1875" dirty="0"/>
          </a:p>
        </p:txBody>
      </p:sp>
      <p:sp>
        <p:nvSpPr>
          <p:cNvPr id="12" name="Text 9"/>
          <p:cNvSpPr/>
          <p:nvPr/>
        </p:nvSpPr>
        <p:spPr>
          <a:xfrm>
            <a:off x="858704" y="2428320"/>
            <a:ext cx="8229600" cy="892969"/>
          </a:xfrm>
          <a:prstGeom prst="rect">
            <a:avLst/>
          </a:prstGeom>
          <a:noFill/>
          <a:ln/>
        </p:spPr>
        <p:txBody>
          <a:bodyPr wrap="square" lIns="0" tIns="0" rIns="0" bIns="0" rtlCol="0" anchor="t"/>
          <a:lstStyle/>
          <a:p>
            <a:pPr algn="l" marL="190500" indent="-190500">
              <a:lnSpc>
                <a:spcPts val="2344"/>
              </a:lnSpc>
              <a:buSzPct val="100000"/>
              <a:buChar char="•"/>
            </a:pPr>
            <a:r>
              <a:rPr lang="en-US" sz="1400" b="0" spc="-12" kern="0" dirty="0">
                <a:solidFill>
                  <a:srgbClr val="000000"/>
                </a:solidFill>
                <a:latin typeface="Space Grotesk" pitchFamily="34" charset="0"/>
                <a:ea typeface="Space Grotesk" pitchFamily="34" charset="-122"/>
                <a:cs typeface="Space Grotesk" pitchFamily="34" charset="-120"/>
              </a:rPr>
              <a:t>2. </a:t>
            </a:r>
            <a:pPr algn="l">
              <a:lnSpc>
                <a:spcPts val="2344"/>
              </a:lnSpc>
            </a:pPr>
            <a:r>
              <a:rPr lang="en-US" sz="1400" b="1" spc="-12" kern="0" dirty="0">
                <a:solidFill>
                  <a:srgbClr val="000000"/>
                </a:solidFill>
                <a:latin typeface="Space Grotesk" pitchFamily="34" charset="0"/>
                <a:ea typeface="Space Grotesk" pitchFamily="34" charset="-122"/>
                <a:cs typeface="Space Grotesk" pitchFamily="34" charset="-120"/>
              </a:rPr>
              <a:t>Déclenchement Automatique</a:t>
            </a:r>
            <a:pPr algn="l">
              <a:lnSpc>
                <a:spcPts val="2344"/>
              </a:lnSpc>
            </a:pPr>
            <a:r>
              <a:rPr lang="en-US" sz="1900" b="0" spc="-12" kern="0" dirty="0">
                <a:solidFill>
                  <a:srgbClr val="000000"/>
                </a:solidFill>
                <a:latin typeface="Space Grotesk" pitchFamily="34" charset="0"/>
                <a:ea typeface="Space Grotesk" pitchFamily="34" charset="-122"/>
                <a:cs typeface="Space Grotesk" pitchFamily="34" charset="-120"/>
              </a:rPr>
              <a:t> Dès qu'une soumission de code est détectée dans le système de gestion de version, le processus d'intégration continue est déclenché automatiquement.</a:t>
            </a:r>
            <a:endParaRPr lang="en-US" sz="1875" dirty="0"/>
          </a:p>
        </p:txBody>
      </p:sp>
      <p:sp>
        <p:nvSpPr>
          <p:cNvPr id="13" name="Shape 10"/>
          <p:cNvSpPr/>
          <p:nvPr/>
        </p:nvSpPr>
        <p:spPr>
          <a:xfrm>
            <a:off x="1039083" y="3441580"/>
            <a:ext cx="7277100" cy="1226432"/>
          </a:xfrm>
          <a:prstGeom prst="roundRect">
            <a:avLst>
              <a:gd name="adj" fmla="val 16000"/>
            </a:avLst>
          </a:prstGeom>
          <a:solidFill>
            <a:srgbClr val="C6FF00"/>
          </a:solidFill>
          <a:ln/>
        </p:spPr>
      </p:sp>
      <p:sp>
        <p:nvSpPr>
          <p:cNvPr id="14" name="Text 11"/>
          <p:cNvSpPr/>
          <p:nvPr/>
        </p:nvSpPr>
        <p:spPr>
          <a:xfrm>
            <a:off x="840889" y="3569499"/>
            <a:ext cx="7435947" cy="1098513"/>
          </a:xfrm>
          <a:prstGeom prst="roundRect">
            <a:avLst>
              <a:gd name="adj" fmla="val 16000"/>
            </a:avLst>
          </a:prstGeom>
          <a:solidFill>
            <a:srgbClr val="FFFFFF"/>
          </a:solidFill>
          <a:ln w="5292">
            <a:solidFill>
              <a:srgbClr val="000000"/>
            </a:solidFill>
          </a:ln>
        </p:spPr>
        <p:txBody>
          <a:bodyPr wrap="square" lIns="413108" tIns="129686" rIns="413108" bIns="129686" rtlCol="0" anchor="ctr"/>
          <a:lstStyle/>
          <a:p>
            <a:pPr algn="l">
              <a:lnSpc>
                <a:spcPts val="2344"/>
              </a:lnSpc>
            </a:pPr>
            <a:endParaRPr lang="en-US" sz="1875" dirty="0"/>
          </a:p>
        </p:txBody>
      </p:sp>
      <p:sp>
        <p:nvSpPr>
          <p:cNvPr id="15" name="Text 12"/>
          <p:cNvSpPr/>
          <p:nvPr/>
        </p:nvSpPr>
        <p:spPr>
          <a:xfrm>
            <a:off x="858704" y="3755772"/>
            <a:ext cx="8229600" cy="642938"/>
          </a:xfrm>
          <a:prstGeom prst="rect">
            <a:avLst/>
          </a:prstGeom>
          <a:noFill/>
          <a:ln/>
        </p:spPr>
        <p:txBody>
          <a:bodyPr wrap="square" lIns="0" tIns="0" rIns="0" bIns="0" rtlCol="0" anchor="t"/>
          <a:lstStyle/>
          <a:p>
            <a:pPr algn="l" marL="190500" indent="-190500">
              <a:lnSpc>
                <a:spcPts val="1688"/>
              </a:lnSpc>
              <a:buSzPct val="100000"/>
              <a:buChar char="•"/>
            </a:pPr>
            <a:r>
              <a:rPr lang="en-US" sz="1400" b="0" spc="-12" kern="0" dirty="0">
                <a:solidFill>
                  <a:srgbClr val="000000"/>
                </a:solidFill>
                <a:latin typeface="Space Grotesk" pitchFamily="34" charset="0"/>
                <a:ea typeface="Space Grotesk" pitchFamily="34" charset="-122"/>
                <a:cs typeface="Space Grotesk" pitchFamily="34" charset="-120"/>
              </a:rPr>
              <a:t>3. </a:t>
            </a:r>
            <a:pPr algn="l">
              <a:lnSpc>
                <a:spcPts val="1688"/>
              </a:lnSpc>
            </a:pPr>
            <a:r>
              <a:rPr lang="en-US" sz="1400" b="1" spc="-12" kern="0" dirty="0">
                <a:solidFill>
                  <a:srgbClr val="000000"/>
                </a:solidFill>
                <a:latin typeface="Space Grotesk" pitchFamily="34" charset="0"/>
                <a:ea typeface="Space Grotesk" pitchFamily="34" charset="-122"/>
                <a:cs typeface="Space Grotesk" pitchFamily="34" charset="-120"/>
              </a:rPr>
              <a:t>Build Automatique :</a:t>
            </a:r>
            <a:pPr algn="l">
              <a:lnSpc>
                <a:spcPts val="1688"/>
              </a:lnSpc>
            </a:pPr>
            <a:r>
              <a:rPr lang="en-US" sz="1400" b="0" spc="-12" kern="0" dirty="0">
                <a:solidFill>
                  <a:srgbClr val="000000"/>
                </a:solidFill>
                <a:latin typeface="Space Grotesk" pitchFamily="34" charset="0"/>
                <a:ea typeface="Space Grotesk" pitchFamily="34" charset="-122"/>
                <a:cs typeface="Space Grotesk" pitchFamily="34" charset="-120"/>
              </a:rPr>
              <a:t> </a:t>
            </a:r>
            <a:pPr algn="l">
              <a:lnSpc>
                <a:spcPts val="1688"/>
              </a:lnSpc>
            </a:pPr>
            <a:r>
              <a:rPr lang="en-US" sz="1400" b="0" spc="-12" kern="0" dirty="0">
                <a:solidFill>
                  <a:srgbClr val="000000"/>
                </a:solidFill>
                <a:latin typeface="Space Grotesk" pitchFamily="34" charset="0"/>
                <a:ea typeface="Space Grotesk" pitchFamily="34" charset="-122"/>
                <a:cs typeface="Space Grotesk" pitchFamily="34" charset="-120"/>
              </a:rPr>
              <a:t>Le système de build automatique récupère le code source, les dépendances, et d'autres éléments nécessaires, puis compile le code pour générer les exécutables, les bibliothèques, et d'autres artefacts nécessaires à l'exécution du logiciel.</a:t>
            </a:r>
            <a:endParaRPr lang="en-US" sz="1350" dirty="0"/>
          </a:p>
        </p:txBody>
      </p:sp>
      <p:pic>
        <p:nvPicPr>
          <p:cNvPr id="16"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65773" y="218454"/>
            <a:ext cx="3657600" cy="137120"/>
          </a:xfrm>
          <a:prstGeom prst="rect">
            <a:avLst/>
          </a:prstGeom>
          <a:noFill/>
          <a:ln/>
        </p:spPr>
        <p:txBody>
          <a:bodyPr wrap="square" lIns="0" tIns="0" rIns="0" bIns="0" rtlCol="0" anchor="t"/>
          <a:lstStyle/>
          <a:p>
            <a:pPr algn="l">
              <a:lnSpc>
                <a:spcPts val="1080"/>
              </a:lnSpc>
            </a:pPr>
            <a:r>
              <a:rPr lang="en-US" sz="700" b="1" spc="12" kern="0" dirty="0">
                <a:solidFill>
                  <a:srgbClr val="FFFFFF"/>
                </a:solidFill>
                <a:latin typeface="Space Grotesk" pitchFamily="34" charset="0"/>
                <a:ea typeface="Space Grotesk" pitchFamily="34" charset="-122"/>
                <a:cs typeface="Space Grotesk" pitchFamily="34" charset="-120"/>
              </a:rPr>
              <a:t>MindMagic</a:t>
            </a:r>
            <a:endParaRPr lang="en-US" sz="675" dirty="0"/>
          </a:p>
        </p:txBody>
      </p:sp>
      <p:sp>
        <p:nvSpPr>
          <p:cNvPr id="4" name="Text 1"/>
          <p:cNvSpPr/>
          <p:nvPr/>
        </p:nvSpPr>
        <p:spPr>
          <a:xfrm>
            <a:off x="5574350" y="215911"/>
            <a:ext cx="3657600" cy="137120"/>
          </a:xfrm>
          <a:prstGeom prst="rect">
            <a:avLst/>
          </a:prstGeom>
          <a:noFill/>
          <a:ln/>
        </p:spPr>
        <p:txBody>
          <a:bodyPr wrap="square" lIns="0" tIns="0" rIns="0" bIns="0" rtlCol="0" anchor="b"/>
          <a:lstStyle/>
          <a:p>
            <a:pPr algn="r">
              <a:lnSpc>
                <a:spcPts val="1080"/>
              </a:lnSpc>
            </a:pPr>
            <a:r>
              <a:rPr lang="en-US" sz="700" b="1" spc="12" kern="0" dirty="0">
                <a:solidFill>
                  <a:srgbClr val="FFFFFF"/>
                </a:solidFill>
                <a:latin typeface="Space Grotesk" pitchFamily="34" charset="0"/>
                <a:ea typeface="Space Grotesk" pitchFamily="34" charset="-122"/>
                <a:cs typeface="Space Grotesk" pitchFamily="34" charset="-120"/>
              </a:rPr>
              <a:t>July 2024</a:t>
            </a:r>
            <a:endParaRPr lang="en-US" sz="675" dirty="0"/>
          </a:p>
        </p:txBody>
      </p:sp>
      <p:sp>
        <p:nvSpPr>
          <p:cNvPr id="5" name="Shape 2"/>
          <p:cNvSpPr/>
          <p:nvPr/>
        </p:nvSpPr>
        <p:spPr>
          <a:xfrm>
            <a:off x="907760" y="469899"/>
            <a:ext cx="7277100" cy="1638848"/>
          </a:xfrm>
          <a:prstGeom prst="roundRect">
            <a:avLst>
              <a:gd name="adj" fmla="val 16000"/>
            </a:avLst>
          </a:prstGeom>
          <a:solidFill>
            <a:srgbClr val="C6FF00"/>
          </a:solidFill>
          <a:ln/>
        </p:spPr>
      </p:sp>
      <p:sp>
        <p:nvSpPr>
          <p:cNvPr id="6" name="Text 3"/>
          <p:cNvSpPr/>
          <p:nvPr/>
        </p:nvSpPr>
        <p:spPr>
          <a:xfrm>
            <a:off x="709566" y="605531"/>
            <a:ext cx="7435947" cy="1503216"/>
          </a:xfrm>
          <a:prstGeom prst="roundRect">
            <a:avLst>
              <a:gd name="adj" fmla="val 16000"/>
            </a:avLst>
          </a:prstGeom>
          <a:solidFill>
            <a:srgbClr val="FFFFFF"/>
          </a:solidFill>
          <a:ln w="5292">
            <a:solidFill>
              <a:srgbClr val="000000"/>
            </a:solidFill>
          </a:ln>
        </p:spPr>
        <p:txBody>
          <a:bodyPr wrap="square" lIns="413108" tIns="177463" rIns="413108" bIns="177463" rtlCol="0" anchor="ctr"/>
          <a:lstStyle/>
          <a:p>
            <a:pPr algn="l">
              <a:lnSpc>
                <a:spcPts val="2344"/>
              </a:lnSpc>
            </a:pPr>
            <a:endParaRPr lang="en-US" sz="1875" dirty="0"/>
          </a:p>
        </p:txBody>
      </p:sp>
      <p:sp>
        <p:nvSpPr>
          <p:cNvPr id="7" name="Text 4"/>
          <p:cNvSpPr/>
          <p:nvPr/>
        </p:nvSpPr>
        <p:spPr>
          <a:xfrm>
            <a:off x="727381" y="803036"/>
            <a:ext cx="8229600" cy="1190625"/>
          </a:xfrm>
          <a:prstGeom prst="rect">
            <a:avLst/>
          </a:prstGeom>
          <a:noFill/>
          <a:ln/>
        </p:spPr>
        <p:txBody>
          <a:bodyPr wrap="square" lIns="0" tIns="0" rIns="0" bIns="0" rtlCol="0" anchor="t"/>
          <a:lstStyle/>
          <a:p>
            <a:pPr algn="l" marL="190500" indent="-190500">
              <a:lnSpc>
                <a:spcPts val="2344"/>
              </a:lnSpc>
              <a:buSzPct val="100000"/>
              <a:buChar char="•"/>
            </a:pPr>
            <a:r>
              <a:rPr lang="en-US" sz="1500" b="0" spc="-12" kern="0" dirty="0">
                <a:solidFill>
                  <a:srgbClr val="000000"/>
                </a:solidFill>
                <a:latin typeface="Space Grotesk" pitchFamily="34" charset="0"/>
                <a:ea typeface="Space Grotesk" pitchFamily="34" charset="-122"/>
                <a:cs typeface="Space Grotesk" pitchFamily="34" charset="-120"/>
              </a:rPr>
              <a:t>4. </a:t>
            </a:r>
            <a:pPr algn="l">
              <a:lnSpc>
                <a:spcPts val="2344"/>
              </a:lnSpc>
            </a:pPr>
            <a:r>
              <a:rPr lang="en-US" sz="1400" b="1" spc="-12" kern="0" dirty="0">
                <a:solidFill>
                  <a:srgbClr val="000000"/>
                </a:solidFill>
                <a:latin typeface="Space Grotesk" pitchFamily="34" charset="0"/>
                <a:ea typeface="Space Grotesk" pitchFamily="34" charset="-122"/>
                <a:cs typeface="Space Grotesk" pitchFamily="34" charset="-120"/>
              </a:rPr>
              <a:t>Tests Automatisés :: </a:t>
            </a:r>
            <a:pPr algn="l">
              <a:lnSpc>
                <a:spcPts val="2344"/>
              </a:lnSpc>
            </a:pPr>
            <a:r>
              <a:rPr lang="en-US" sz="1900" b="0" spc="-12" kern="0" dirty="0">
                <a:solidFill>
                  <a:srgbClr val="000000"/>
                </a:solidFill>
                <a:latin typeface="Space Grotesk" pitchFamily="34" charset="0"/>
                <a:ea typeface="Space Grotesk" pitchFamily="34" charset="-122"/>
                <a:cs typeface="Space Grotesk" pitchFamily="34" charset="-120"/>
              </a:rPr>
              <a:t>Les tests automatisés sont exécutés sur le code compilé pour vérifier son bon fonctionnement. Ces tests peuvent inclure des tests unitaires, des tests d'intégration, des tests de système, etc. L'objectif est de détecter les erreurs ou les régressions introduites par les modifications récentes.</a:t>
            </a:r>
            <a:endParaRPr lang="en-US" sz="1875" dirty="0"/>
          </a:p>
        </p:txBody>
      </p:sp>
      <p:sp>
        <p:nvSpPr>
          <p:cNvPr id="8" name="Text 5"/>
          <p:cNvSpPr/>
          <p:nvPr/>
        </p:nvSpPr>
        <p:spPr>
          <a:xfrm>
            <a:off x="1280407" y="3158604"/>
            <a:ext cx="7315200" cy="297656"/>
          </a:xfrm>
          <a:prstGeom prst="rect">
            <a:avLst/>
          </a:prstGeom>
          <a:noFill/>
          <a:ln/>
        </p:spPr>
        <p:txBody>
          <a:bodyPr wrap="square" lIns="0" tIns="0" rIns="0" bIns="0" rtlCol="0" anchor="t"/>
          <a:lstStyle/>
          <a:p>
            <a:pPr algn="l">
              <a:lnSpc>
                <a:spcPts val="2344"/>
              </a:lnSpc>
            </a:pPr>
            <a:r>
              <a:rPr lang="en-US" sz="1800" b="0" spc="-12" kern="0" dirty="0">
                <a:solidFill>
                  <a:srgbClr val="000000"/>
                </a:solidFill>
                <a:latin typeface="Space Grotesk" pitchFamily="34" charset="0"/>
                <a:ea typeface="Space Grotesk" pitchFamily="34" charset="-122"/>
                <a:cs typeface="Space Grotesk" pitchFamily="34" charset="-120"/>
              </a:rPr>
              <a:t> </a:t>
            </a:r>
            <a:endParaRPr lang="en-US" sz="1875" dirty="0"/>
          </a:p>
        </p:txBody>
      </p:sp>
      <p:sp>
        <p:nvSpPr>
          <p:cNvPr id="9" name="Shape 6"/>
          <p:cNvSpPr/>
          <p:nvPr/>
        </p:nvSpPr>
        <p:spPr>
          <a:xfrm>
            <a:off x="909710" y="2347995"/>
            <a:ext cx="7277100" cy="1147315"/>
          </a:xfrm>
          <a:prstGeom prst="roundRect">
            <a:avLst>
              <a:gd name="adj" fmla="val 16000"/>
            </a:avLst>
          </a:prstGeom>
          <a:solidFill>
            <a:srgbClr val="C6FF00"/>
          </a:solidFill>
          <a:ln/>
        </p:spPr>
      </p:sp>
      <p:sp>
        <p:nvSpPr>
          <p:cNvPr id="10" name="Text 7"/>
          <p:cNvSpPr/>
          <p:nvPr/>
        </p:nvSpPr>
        <p:spPr>
          <a:xfrm>
            <a:off x="711516" y="2442948"/>
            <a:ext cx="7435947" cy="1052362"/>
          </a:xfrm>
          <a:prstGeom prst="roundRect">
            <a:avLst>
              <a:gd name="adj" fmla="val 16000"/>
            </a:avLst>
          </a:prstGeom>
          <a:solidFill>
            <a:srgbClr val="FFFFFF"/>
          </a:solidFill>
          <a:ln w="5292">
            <a:solidFill>
              <a:srgbClr val="000000"/>
            </a:solidFill>
          </a:ln>
        </p:spPr>
        <p:txBody>
          <a:bodyPr wrap="square" lIns="413108" tIns="124237" rIns="413108" bIns="124237" rtlCol="0" anchor="ctr"/>
          <a:lstStyle/>
          <a:p>
            <a:pPr algn="l">
              <a:lnSpc>
                <a:spcPts val="2344"/>
              </a:lnSpc>
            </a:pPr>
            <a:endParaRPr lang="en-US" sz="1875" dirty="0"/>
          </a:p>
        </p:txBody>
      </p:sp>
      <p:sp>
        <p:nvSpPr>
          <p:cNvPr id="11" name="Text 8"/>
          <p:cNvSpPr/>
          <p:nvPr/>
        </p:nvSpPr>
        <p:spPr>
          <a:xfrm>
            <a:off x="729331" y="2581216"/>
            <a:ext cx="8229600" cy="892969"/>
          </a:xfrm>
          <a:prstGeom prst="rect">
            <a:avLst/>
          </a:prstGeom>
          <a:noFill/>
          <a:ln/>
        </p:spPr>
        <p:txBody>
          <a:bodyPr wrap="square" lIns="0" tIns="0" rIns="0" bIns="0" rtlCol="0" anchor="t"/>
          <a:lstStyle/>
          <a:p>
            <a:pPr algn="l" marL="190500" indent="-190500">
              <a:lnSpc>
                <a:spcPts val="2344"/>
              </a:lnSpc>
              <a:buSzPct val="100000"/>
              <a:buChar char="•"/>
            </a:pPr>
            <a:r>
              <a:rPr lang="en-US" sz="1400" b="0" spc="-12" kern="0" dirty="0">
                <a:solidFill>
                  <a:srgbClr val="000000"/>
                </a:solidFill>
                <a:latin typeface="Space Grotesk" pitchFamily="34" charset="0"/>
                <a:ea typeface="Space Grotesk" pitchFamily="34" charset="-122"/>
                <a:cs typeface="Space Grotesk" pitchFamily="34" charset="-120"/>
              </a:rPr>
              <a:t>5. </a:t>
            </a:r>
            <a:pPr algn="l">
              <a:lnSpc>
                <a:spcPts val="2344"/>
              </a:lnSpc>
            </a:pPr>
            <a:r>
              <a:rPr lang="en-US" sz="1400" b="1" spc="-12" kern="0" dirty="0">
                <a:solidFill>
                  <a:srgbClr val="000000"/>
                </a:solidFill>
                <a:latin typeface="Space Grotesk" pitchFamily="34" charset="0"/>
                <a:ea typeface="Space Grotesk" pitchFamily="34" charset="-122"/>
                <a:cs typeface="Space Grotesk" pitchFamily="34" charset="-120"/>
              </a:rPr>
              <a:t>Rapports de Tests :</a:t>
            </a:r>
            <a:pPr algn="l">
              <a:lnSpc>
                <a:spcPts val="2344"/>
              </a:lnSpc>
            </a:pPr>
            <a:r>
              <a:rPr lang="en-US" sz="1900" b="0" spc="-12" kern="0" dirty="0">
                <a:solidFill>
                  <a:srgbClr val="000000"/>
                </a:solidFill>
                <a:latin typeface="Space Grotesk" pitchFamily="34" charset="0"/>
                <a:ea typeface="Space Grotesk" pitchFamily="34" charset="-122"/>
                <a:cs typeface="Space Grotesk" pitchFamily="34" charset="-120"/>
              </a:rPr>
              <a:t> Des rapports détaillés sur les résultats des tests sont générés. Ces rapports indiquent si les tests ont réussi ou échoué et fournissent des informations précieuses sur les zones du code qui peuvent poser problème.</a:t>
            </a:r>
            <a:endParaRPr lang="en-US" sz="1875" dirty="0"/>
          </a:p>
        </p:txBody>
      </p:sp>
      <p:sp>
        <p:nvSpPr>
          <p:cNvPr id="12" name="Shape 9"/>
          <p:cNvSpPr/>
          <p:nvPr/>
        </p:nvSpPr>
        <p:spPr>
          <a:xfrm>
            <a:off x="909710" y="3641520"/>
            <a:ext cx="7277100" cy="1376056"/>
          </a:xfrm>
          <a:prstGeom prst="roundRect">
            <a:avLst>
              <a:gd name="adj" fmla="val 16000"/>
            </a:avLst>
          </a:prstGeom>
          <a:solidFill>
            <a:srgbClr val="C6FF00"/>
          </a:solidFill>
          <a:ln/>
        </p:spPr>
      </p:sp>
      <p:sp>
        <p:nvSpPr>
          <p:cNvPr id="13" name="Text 10"/>
          <p:cNvSpPr/>
          <p:nvPr/>
        </p:nvSpPr>
        <p:spPr>
          <a:xfrm>
            <a:off x="711516" y="3785045"/>
            <a:ext cx="7435947" cy="1232531"/>
          </a:xfrm>
          <a:prstGeom prst="roundRect">
            <a:avLst>
              <a:gd name="adj" fmla="val 16000"/>
            </a:avLst>
          </a:prstGeom>
          <a:solidFill>
            <a:srgbClr val="FFFFFF"/>
          </a:solidFill>
          <a:ln w="5292">
            <a:solidFill>
              <a:srgbClr val="000000"/>
            </a:solidFill>
          </a:ln>
        </p:spPr>
        <p:txBody>
          <a:bodyPr wrap="square" lIns="413108" tIns="145507" rIns="413108" bIns="145507" rtlCol="0" anchor="ctr"/>
          <a:lstStyle/>
          <a:p>
            <a:pPr algn="l">
              <a:lnSpc>
                <a:spcPts val="2344"/>
              </a:lnSpc>
            </a:pPr>
            <a:endParaRPr lang="en-US" sz="1875" dirty="0"/>
          </a:p>
        </p:txBody>
      </p:sp>
      <p:sp>
        <p:nvSpPr>
          <p:cNvPr id="14" name="Text 11"/>
          <p:cNvSpPr/>
          <p:nvPr/>
        </p:nvSpPr>
        <p:spPr>
          <a:xfrm>
            <a:off x="729331" y="3994044"/>
            <a:ext cx="8229600" cy="857250"/>
          </a:xfrm>
          <a:prstGeom prst="rect">
            <a:avLst/>
          </a:prstGeom>
          <a:noFill/>
          <a:ln/>
        </p:spPr>
        <p:txBody>
          <a:bodyPr wrap="square" lIns="0" tIns="0" rIns="0" bIns="0" rtlCol="0" anchor="t"/>
          <a:lstStyle/>
          <a:p>
            <a:pPr algn="l" marL="190500" indent="-190500">
              <a:lnSpc>
                <a:spcPts val="1688"/>
              </a:lnSpc>
              <a:buSzPct val="100000"/>
              <a:buChar char="•"/>
            </a:pPr>
            <a:r>
              <a:rPr lang="en-US" sz="1400" b="0" spc="-12" kern="0" dirty="0">
                <a:solidFill>
                  <a:srgbClr val="000000"/>
                </a:solidFill>
                <a:latin typeface="Space Grotesk" pitchFamily="34" charset="0"/>
                <a:ea typeface="Space Grotesk" pitchFamily="34" charset="-122"/>
                <a:cs typeface="Space Grotesk" pitchFamily="34" charset="-120"/>
              </a:rPr>
              <a:t>6. </a:t>
            </a:r>
            <a:pPr algn="l">
              <a:lnSpc>
                <a:spcPts val="1688"/>
              </a:lnSpc>
            </a:pPr>
            <a:r>
              <a:rPr lang="en-US" sz="1400" b="1" spc="-12" kern="0" dirty="0">
                <a:solidFill>
                  <a:srgbClr val="000000"/>
                </a:solidFill>
                <a:latin typeface="Space Grotesk" pitchFamily="34" charset="0"/>
                <a:ea typeface="Space Grotesk" pitchFamily="34" charset="-122"/>
                <a:cs typeface="Space Grotesk" pitchFamily="34" charset="-120"/>
              </a:rPr>
              <a:t>Notification d'État : </a:t>
            </a:r>
            <a:pPr algn="l">
              <a:lnSpc>
                <a:spcPts val="1688"/>
              </a:lnSpc>
            </a:pPr>
            <a:r>
              <a:rPr lang="en-US" sz="1400" b="0" spc="-12" kern="0" dirty="0">
                <a:solidFill>
                  <a:srgbClr val="000000"/>
                </a:solidFill>
                <a:latin typeface="Space Grotesk" pitchFamily="34" charset="0"/>
                <a:ea typeface="Space Grotesk" pitchFamily="34" charset="-122"/>
                <a:cs typeface="Space Grotesk" pitchFamily="34" charset="-120"/>
              </a:rPr>
              <a:t>En fonction des résultats des tests, des notifications sont envoyées à l'équipe de développement. Si les tests réussissent, l'équipe est informée que le code peut être considéré comme stable. En cas d'échec, une alerte est émise, indiquant qu'il y a des problèmes qui nécessitent une attention immédiate.</a:t>
            </a:r>
            <a:endParaRPr lang="en-US" sz="1350" dirty="0"/>
          </a:p>
        </p:txBody>
      </p:sp>
      <p:pic>
        <p:nvPicPr>
          <p:cNvPr id="15"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65773" y="218454"/>
            <a:ext cx="3657600" cy="137120"/>
          </a:xfrm>
          <a:prstGeom prst="rect">
            <a:avLst/>
          </a:prstGeom>
          <a:noFill/>
          <a:ln/>
        </p:spPr>
        <p:txBody>
          <a:bodyPr wrap="square" lIns="0" tIns="0" rIns="0" bIns="0" rtlCol="0" anchor="t"/>
          <a:lstStyle/>
          <a:p>
            <a:pPr algn="l">
              <a:lnSpc>
                <a:spcPts val="1080"/>
              </a:lnSpc>
            </a:pPr>
            <a:r>
              <a:rPr lang="en-US" sz="700" b="1" spc="12" kern="0" dirty="0">
                <a:solidFill>
                  <a:srgbClr val="FFFFFF"/>
                </a:solidFill>
                <a:latin typeface="Space Grotesk" pitchFamily="34" charset="0"/>
                <a:ea typeface="Space Grotesk" pitchFamily="34" charset="-122"/>
                <a:cs typeface="Space Grotesk" pitchFamily="34" charset="-120"/>
              </a:rPr>
              <a:t>MindMagic</a:t>
            </a:r>
            <a:endParaRPr lang="en-US" sz="675" dirty="0"/>
          </a:p>
        </p:txBody>
      </p:sp>
      <p:sp>
        <p:nvSpPr>
          <p:cNvPr id="4" name="Text 1"/>
          <p:cNvSpPr/>
          <p:nvPr/>
        </p:nvSpPr>
        <p:spPr>
          <a:xfrm>
            <a:off x="5574350" y="215911"/>
            <a:ext cx="3657600" cy="137120"/>
          </a:xfrm>
          <a:prstGeom prst="rect">
            <a:avLst/>
          </a:prstGeom>
          <a:noFill/>
          <a:ln/>
        </p:spPr>
        <p:txBody>
          <a:bodyPr wrap="square" lIns="0" tIns="0" rIns="0" bIns="0" rtlCol="0" anchor="b"/>
          <a:lstStyle/>
          <a:p>
            <a:pPr algn="r">
              <a:lnSpc>
                <a:spcPts val="1080"/>
              </a:lnSpc>
            </a:pPr>
            <a:r>
              <a:rPr lang="en-US" sz="700" b="1" spc="12" kern="0" dirty="0">
                <a:solidFill>
                  <a:srgbClr val="FFFFFF"/>
                </a:solidFill>
                <a:latin typeface="Space Grotesk" pitchFamily="34" charset="0"/>
                <a:ea typeface="Space Grotesk" pitchFamily="34" charset="-122"/>
                <a:cs typeface="Space Grotesk" pitchFamily="34" charset="-120"/>
              </a:rPr>
              <a:t>July 2024</a:t>
            </a:r>
            <a:endParaRPr lang="en-US" sz="675" dirty="0"/>
          </a:p>
        </p:txBody>
      </p:sp>
      <p:sp>
        <p:nvSpPr>
          <p:cNvPr id="5" name="Shape 2"/>
          <p:cNvSpPr/>
          <p:nvPr/>
        </p:nvSpPr>
        <p:spPr>
          <a:xfrm>
            <a:off x="1131223" y="928586"/>
            <a:ext cx="7277100" cy="1638848"/>
          </a:xfrm>
          <a:prstGeom prst="roundRect">
            <a:avLst>
              <a:gd name="adj" fmla="val 16000"/>
            </a:avLst>
          </a:prstGeom>
          <a:solidFill>
            <a:srgbClr val="C6FF00"/>
          </a:solidFill>
          <a:ln/>
        </p:spPr>
      </p:sp>
      <p:sp>
        <p:nvSpPr>
          <p:cNvPr id="6" name="Text 3"/>
          <p:cNvSpPr/>
          <p:nvPr/>
        </p:nvSpPr>
        <p:spPr>
          <a:xfrm>
            <a:off x="933029" y="1064218"/>
            <a:ext cx="7435947" cy="1503216"/>
          </a:xfrm>
          <a:prstGeom prst="roundRect">
            <a:avLst>
              <a:gd name="adj" fmla="val 16000"/>
            </a:avLst>
          </a:prstGeom>
          <a:solidFill>
            <a:srgbClr val="FFFFFF"/>
          </a:solidFill>
          <a:ln w="5292">
            <a:solidFill>
              <a:srgbClr val="000000"/>
            </a:solidFill>
          </a:ln>
        </p:spPr>
        <p:txBody>
          <a:bodyPr wrap="square" lIns="413108" tIns="177463" rIns="413108" bIns="177463" rtlCol="0" anchor="ctr"/>
          <a:lstStyle/>
          <a:p>
            <a:pPr algn="l">
              <a:lnSpc>
                <a:spcPts val="2344"/>
              </a:lnSpc>
            </a:pPr>
            <a:endParaRPr lang="en-US" sz="1875" dirty="0"/>
          </a:p>
        </p:txBody>
      </p:sp>
      <p:sp>
        <p:nvSpPr>
          <p:cNvPr id="7" name="Text 4"/>
          <p:cNvSpPr/>
          <p:nvPr/>
        </p:nvSpPr>
        <p:spPr>
          <a:xfrm>
            <a:off x="950844" y="1261723"/>
            <a:ext cx="8229600" cy="892969"/>
          </a:xfrm>
          <a:prstGeom prst="rect">
            <a:avLst/>
          </a:prstGeom>
          <a:noFill/>
          <a:ln/>
        </p:spPr>
        <p:txBody>
          <a:bodyPr wrap="square" lIns="0" tIns="0" rIns="0" bIns="0" rtlCol="0" anchor="t"/>
          <a:lstStyle/>
          <a:p>
            <a:pPr algn="l" marL="190500" indent="-190500">
              <a:lnSpc>
                <a:spcPts val="2344"/>
              </a:lnSpc>
              <a:buSzPct val="100000"/>
              <a:buChar char="•"/>
            </a:pPr>
            <a:r>
              <a:rPr lang="en-US" sz="1500" b="0" spc="-12" kern="0" dirty="0">
                <a:solidFill>
                  <a:srgbClr val="000000"/>
                </a:solidFill>
                <a:latin typeface="Space Grotesk" pitchFamily="34" charset="0"/>
                <a:ea typeface="Space Grotesk" pitchFamily="34" charset="-122"/>
                <a:cs typeface="Space Grotesk" pitchFamily="34" charset="-120"/>
              </a:rPr>
              <a:t>7. </a:t>
            </a:r>
            <a:pPr algn="l">
              <a:lnSpc>
                <a:spcPts val="2344"/>
              </a:lnSpc>
            </a:pPr>
            <a:r>
              <a:rPr lang="en-US" sz="1400" b="1" spc="-12" kern="0" dirty="0">
                <a:solidFill>
                  <a:srgbClr val="000000"/>
                </a:solidFill>
                <a:latin typeface="Space Grotesk" pitchFamily="34" charset="0"/>
                <a:ea typeface="Space Grotesk" pitchFamily="34" charset="-122"/>
                <a:cs typeface="Space Grotesk" pitchFamily="34" charset="-120"/>
              </a:rPr>
              <a:t>Intégration Continue : </a:t>
            </a:r>
            <a:endParaRPr lang="en-US" sz="1875" dirty="0"/>
          </a:p>
          <a:p>
            <a:pPr algn="l" marL="190500" indent="-190500">
              <a:lnSpc>
                <a:spcPts val="2344"/>
              </a:lnSpc>
              <a:buSzPct val="100000"/>
              <a:buChar char="•"/>
            </a:pPr>
            <a:r>
              <a:rPr lang="en-US" sz="1400" b="0" spc="-12" kern="0" dirty="0">
                <a:solidFill>
                  <a:srgbClr val="000000"/>
                </a:solidFill>
                <a:latin typeface="Space Grotesk" pitchFamily="34" charset="0"/>
                <a:ea typeface="Space Grotesk" pitchFamily="34" charset="-122"/>
                <a:cs typeface="Space Grotesk" pitchFamily="34" charset="-120"/>
              </a:rPr>
              <a:t>Si les tests réussissent, les modifications du code sont intégrées dans le référentiel partagé, généralement sur la branche principale du code (le tronc commun).</a:t>
            </a:r>
            <a:endParaRPr lang="en-US" sz="1875" dirty="0"/>
          </a:p>
        </p:txBody>
      </p:sp>
      <p:pic>
        <p:nvPicPr>
          <p:cNvPr id="8" name="Image 0" descr="https://pitch-static-assets.imgix.net/stickers/look-at-this/arrow_animated2.apng">    </p:cNvPr>
          <p:cNvPicPr>
            <a:picLocks noChangeAspect="1"/>
          </p:cNvPicPr>
          <p:nvPr/>
        </p:nvPicPr>
        <p:blipFill>
          <a:blip r:embed="rId1"/>
          <a:stretch>
            <a:fillRect/>
          </a:stretch>
        </p:blipFill>
        <p:spPr>
          <a:xfrm>
            <a:off x="3901440" y="2833469"/>
            <a:ext cx="1341120" cy="1828800"/>
          </a:xfrm>
          <a:prstGeom prst="rect">
            <a:avLst/>
          </a:prstGeom>
        </p:spPr>
      </p:pic>
      <p:pic>
        <p:nvPicPr>
          <p:cNvPr id="9"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000000"/>
        </a:solidFill>
      </p:bgPr>
    </p:bg>
    <p:spTree>
      <p:nvGrpSpPr>
        <p:cNvPr id="1" name=""/>
        <p:cNvGrpSpPr/>
        <p:nvPr/>
      </p:nvGrpSpPr>
      <p:grpSpPr>
        <a:xfrm>
          <a:off x="0" y="0"/>
          <a:ext cx="0" cy="0"/>
          <a:chOff x="0" y="0"/>
          <a:chExt cx="0" cy="0"/>
        </a:xfrm>
      </p:grpSpPr>
      <p:sp>
        <p:nvSpPr>
          <p:cNvPr id="3" name="Text 0"/>
          <p:cNvSpPr/>
          <p:nvPr/>
        </p:nvSpPr>
        <p:spPr>
          <a:xfrm>
            <a:off x="476436" y="575271"/>
            <a:ext cx="5486400" cy="4114800"/>
          </a:xfrm>
          <a:prstGeom prst="rect">
            <a:avLst/>
          </a:prstGeom>
          <a:noFill/>
          <a:ln/>
        </p:spPr>
        <p:txBody>
          <a:bodyPr wrap="square" lIns="0" tIns="0" rIns="0" bIns="0" rtlCol="0" anchor="b"/>
          <a:lstStyle/>
          <a:p>
            <a:pPr algn="l">
              <a:lnSpc>
                <a:spcPts val="8100"/>
              </a:lnSpc>
            </a:pPr>
            <a:r>
              <a:rPr lang="en-US" sz="6800" b="1" spc="-48" kern="0" dirty="0">
                <a:solidFill>
                  <a:srgbClr val="FFFFFF"/>
                </a:solidFill>
                <a:latin typeface="Space Grotesk" pitchFamily="34" charset="0"/>
                <a:ea typeface="Space Grotesk" pitchFamily="34" charset="-122"/>
                <a:cs typeface="Space Grotesk" pitchFamily="34" charset="-120"/>
              </a:rPr>
              <a:t>CD : CONTINUOUS DEPLOYEMENT/DELIVERY</a:t>
            </a:r>
            <a:endParaRPr lang="en-US" sz="10125" dirty="0"/>
          </a:p>
        </p:txBody>
      </p:sp>
      <p:pic>
        <p:nvPicPr>
          <p:cNvPr id="4" name="Image 0" descr="https://pitch-assets-ccb95893-de3f-4266-973c-20049231b248.s3.eu-west-1.amazonaws.com/d4ed66ee-e1ff-42af-b3a1-2ba198d5d4be?pitch-bytes=14813&amp;pitch-content-type=image%2Fpng">    </p:cNvPr>
          <p:cNvPicPr>
            <a:picLocks noChangeAspect="1"/>
          </p:cNvPicPr>
          <p:nvPr/>
        </p:nvPicPr>
        <p:blipFill>
          <a:blip r:embed="rId1"/>
          <a:srcRect l="0" r="0" t="0" b="0"/>
          <a:stretch/>
        </p:blipFill>
        <p:spPr>
          <a:xfrm>
            <a:off x="6712570" y="498586"/>
            <a:ext cx="1960532" cy="4191483"/>
          </a:xfrm>
          <a:prstGeom prst="rect">
            <a:avLst/>
          </a:prstGeom>
        </p:spPr>
      </p:pic>
      <p:sp>
        <p:nvSpPr>
          <p:cNvPr id="5" name="Text 1"/>
          <p:cNvSpPr/>
          <p:nvPr/>
        </p:nvSpPr>
        <p:spPr>
          <a:xfrm>
            <a:off x="465773" y="218454"/>
            <a:ext cx="3657600" cy="137120"/>
          </a:xfrm>
          <a:prstGeom prst="rect">
            <a:avLst/>
          </a:prstGeom>
          <a:noFill/>
          <a:ln/>
        </p:spPr>
        <p:txBody>
          <a:bodyPr wrap="square" lIns="0" tIns="0" rIns="0" bIns="0" rtlCol="0" anchor="t"/>
          <a:lstStyle/>
          <a:p>
            <a:pPr algn="l">
              <a:lnSpc>
                <a:spcPts val="1080"/>
              </a:lnSpc>
            </a:pPr>
            <a:r>
              <a:rPr lang="en-US" sz="700" b="1" spc="12" kern="0" dirty="0">
                <a:solidFill>
                  <a:srgbClr val="FFFFFF"/>
                </a:solidFill>
                <a:latin typeface="Space Grotesk" pitchFamily="34" charset="0"/>
                <a:ea typeface="Space Grotesk" pitchFamily="34" charset="-122"/>
                <a:cs typeface="Space Grotesk" pitchFamily="34" charset="-120"/>
              </a:rPr>
              <a:t>MindMagic</a:t>
            </a:r>
            <a:endParaRPr lang="en-US" sz="675" dirty="0"/>
          </a:p>
        </p:txBody>
      </p:sp>
      <p:sp>
        <p:nvSpPr>
          <p:cNvPr id="6" name="Text 2"/>
          <p:cNvSpPr/>
          <p:nvPr/>
        </p:nvSpPr>
        <p:spPr>
          <a:xfrm>
            <a:off x="5574350" y="215911"/>
            <a:ext cx="3657600" cy="137120"/>
          </a:xfrm>
          <a:prstGeom prst="rect">
            <a:avLst/>
          </a:prstGeom>
          <a:noFill/>
          <a:ln/>
        </p:spPr>
        <p:txBody>
          <a:bodyPr wrap="square" lIns="0" tIns="0" rIns="0" bIns="0" rtlCol="0" anchor="b"/>
          <a:lstStyle/>
          <a:p>
            <a:pPr algn="r">
              <a:lnSpc>
                <a:spcPts val="1080"/>
              </a:lnSpc>
            </a:pPr>
            <a:r>
              <a:rPr lang="en-US" sz="700" b="1" spc="12" kern="0" dirty="0">
                <a:solidFill>
                  <a:srgbClr val="FFFFFF"/>
                </a:solidFill>
                <a:latin typeface="Space Grotesk" pitchFamily="34" charset="0"/>
                <a:ea typeface="Space Grotesk" pitchFamily="34" charset="-122"/>
                <a:cs typeface="Space Grotesk" pitchFamily="34" charset="-120"/>
              </a:rPr>
              <a:t>July 2024</a:t>
            </a:r>
            <a:endParaRPr lang="en-US" sz="675" dirty="0"/>
          </a:p>
        </p:txBody>
      </p:sp>
      <p:pic>
        <p:nvPicPr>
          <p:cNvPr id="7" name="Image 1" descr="https://pitch-static-assets.imgix.net/stickers/graph/graphmonsters_alone.png">    </p:cNvPr>
          <p:cNvPicPr>
            <a:picLocks noChangeAspect="1"/>
          </p:cNvPicPr>
          <p:nvPr/>
        </p:nvPicPr>
        <p:blipFill>
          <a:blip r:embed="rId2"/>
          <a:stretch>
            <a:fillRect/>
          </a:stretch>
        </p:blipFill>
        <p:spPr>
          <a:xfrm>
            <a:off x="6840498" y="2856992"/>
            <a:ext cx="1461211" cy="1828800"/>
          </a:xfrm>
          <a:prstGeom prst="rect">
            <a:avLst/>
          </a:prstGeom>
        </p:spPr>
      </p:pic>
      <p:pic>
        <p:nvPicPr>
          <p:cNvPr id="8" name="Image 2" descr="https://pitch-assets-ccb95893-de3f-4266-973c-20049231b248.s3.eu-west-1.amazonaws.com/try-pitch-pdf-export-logo.svg">
            <a:hlinkClick r:id="rId5" tooltip=""/>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a:off x="136595" y="4803153"/>
            <a:ext cx="515221" cy="227303"/>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638764" y="2737875"/>
            <a:ext cx="5486400" cy="1928813"/>
          </a:xfrm>
          <a:prstGeom prst="rect">
            <a:avLst/>
          </a:prstGeom>
          <a:noFill/>
          <a:ln/>
        </p:spPr>
        <p:txBody>
          <a:bodyPr wrap="square" lIns="0" tIns="0" rIns="0" bIns="0" rtlCol="0" anchor="b"/>
          <a:lstStyle/>
          <a:p>
            <a:pPr algn="l">
              <a:lnSpc>
                <a:spcPts val="2531"/>
              </a:lnSpc>
            </a:pPr>
            <a:r>
              <a:rPr lang="en-US" sz="2000" b="0" spc="-12" kern="0" dirty="0">
                <a:solidFill>
                  <a:srgbClr val="000000"/>
                </a:solidFill>
                <a:latin typeface="Space Grotesk" pitchFamily="34" charset="0"/>
                <a:ea typeface="Space Grotesk" pitchFamily="34" charset="-122"/>
                <a:cs typeface="Space Grotesk" pitchFamily="34" charset="-120"/>
              </a:rPr>
              <a:t>La livraison continue est une méthode de développement de logiciels dans le cadre de laquelle les modifications de code sont automatiquement préparées en vue de leur publication dans un</a:t>
            </a:r>
            <a:endParaRPr lang="en-US" sz="2025" dirty="0"/>
          </a:p>
          <a:p>
            <a:pPr algn="l">
              <a:lnSpc>
                <a:spcPts val="2531"/>
              </a:lnSpc>
            </a:pPr>
            <a:r>
              <a:rPr lang="en-US" sz="2000" b="0" spc="-12" kern="0" dirty="0">
                <a:solidFill>
                  <a:srgbClr val="000000"/>
                </a:solidFill>
                <a:latin typeface="Space Grotesk" pitchFamily="34" charset="0"/>
                <a:ea typeface="Space Grotesk" pitchFamily="34" charset="-122"/>
                <a:cs typeface="Space Grotesk" pitchFamily="34" charset="-120"/>
              </a:rPr>
              <a:t>environnement de production</a:t>
            </a:r>
            <a:endParaRPr lang="en-US" sz="2025" dirty="0"/>
          </a:p>
        </p:txBody>
      </p:sp>
      <p:sp>
        <p:nvSpPr>
          <p:cNvPr id="4" name="Text 1"/>
          <p:cNvSpPr/>
          <p:nvPr/>
        </p:nvSpPr>
        <p:spPr>
          <a:xfrm>
            <a:off x="5574350" y="215911"/>
            <a:ext cx="3657600" cy="137120"/>
          </a:xfrm>
          <a:prstGeom prst="rect">
            <a:avLst/>
          </a:prstGeom>
          <a:noFill/>
          <a:ln/>
        </p:spPr>
        <p:txBody>
          <a:bodyPr wrap="square" lIns="0" tIns="0" rIns="0" bIns="0" rtlCol="0" anchor="b"/>
          <a:lstStyle/>
          <a:p>
            <a:pPr algn="r">
              <a:lnSpc>
                <a:spcPts val="1080"/>
              </a:lnSpc>
            </a:pPr>
            <a:r>
              <a:rPr lang="en-US" sz="700" b="1" spc="12" kern="0" dirty="0">
                <a:solidFill>
                  <a:srgbClr val="000000"/>
                </a:solidFill>
                <a:latin typeface="Space Grotesk" pitchFamily="34" charset="0"/>
                <a:ea typeface="Space Grotesk" pitchFamily="34" charset="-122"/>
                <a:cs typeface="Space Grotesk" pitchFamily="34" charset="-120"/>
              </a:rPr>
              <a:t>July 2024</a:t>
            </a:r>
            <a:endParaRPr lang="en-US" sz="675" dirty="0"/>
          </a:p>
        </p:txBody>
      </p:sp>
      <p:sp>
        <p:nvSpPr>
          <p:cNvPr id="5" name="Text 2"/>
          <p:cNvSpPr/>
          <p:nvPr/>
        </p:nvSpPr>
        <p:spPr>
          <a:xfrm>
            <a:off x="205743" y="-5959"/>
            <a:ext cx="8229600" cy="1028700"/>
          </a:xfrm>
          <a:prstGeom prst="rect">
            <a:avLst/>
          </a:prstGeom>
          <a:noFill/>
          <a:ln/>
        </p:spPr>
        <p:txBody>
          <a:bodyPr wrap="square" lIns="0" tIns="0" rIns="0" bIns="0" rtlCol="0" anchor="t"/>
          <a:lstStyle/>
          <a:p>
            <a:pPr algn="l">
              <a:lnSpc>
                <a:spcPts val="8100"/>
              </a:lnSpc>
            </a:pPr>
            <a:r>
              <a:rPr lang="en-US" sz="6800" b="1" spc="-48" kern="0" dirty="0">
                <a:solidFill>
                  <a:srgbClr val="000000"/>
                </a:solidFill>
                <a:latin typeface="Space Grotesk" pitchFamily="34" charset="0"/>
                <a:ea typeface="Space Grotesk" pitchFamily="34" charset="-122"/>
                <a:cs typeface="Space Grotesk" pitchFamily="34" charset="-120"/>
              </a:rPr>
              <a:t>CONTINUOUS DELIVERY</a:t>
            </a:r>
            <a:endParaRPr lang="en-US" sz="10125" dirty="0"/>
          </a:p>
        </p:txBody>
      </p:sp>
      <p:sp>
        <p:nvSpPr>
          <p:cNvPr id="6" name="Text 3"/>
          <p:cNvSpPr/>
          <p:nvPr/>
        </p:nvSpPr>
        <p:spPr>
          <a:xfrm>
            <a:off x="474611" y="1675096"/>
            <a:ext cx="1238250" cy="361950"/>
          </a:xfrm>
          <a:prstGeom prst="roundRect">
            <a:avLst>
              <a:gd name="adj" fmla="val 80000"/>
            </a:avLst>
          </a:prstGeom>
          <a:solidFill>
            <a:srgbClr val="C6FF00"/>
          </a:solidFill>
          <a:ln/>
        </p:spPr>
        <p:txBody>
          <a:bodyPr wrap="square" lIns="68792" tIns="42730" rIns="68792" bIns="42730" rtlCol="0" anchor="ctr"/>
          <a:lstStyle/>
          <a:p>
            <a:pPr algn="ctr">
              <a:lnSpc>
                <a:spcPts val="1125"/>
              </a:lnSpc>
            </a:pPr>
            <a:r>
              <a:rPr lang="en-US" sz="900" b="1" spc="-48" kern="0" dirty="0">
                <a:solidFill>
                  <a:srgbClr val="000000"/>
                </a:solidFill>
                <a:latin typeface="DM Sans" pitchFamily="34" charset="0"/>
                <a:ea typeface="DM Sans" pitchFamily="34" charset="-122"/>
                <a:cs typeface="DM Sans" pitchFamily="34" charset="-120"/>
              </a:rPr>
              <a:t>deployement </a:t>
            </a:r>
            <a:endParaRPr lang="en-US" sz="900" dirty="0"/>
          </a:p>
        </p:txBody>
      </p:sp>
      <p:sp>
        <p:nvSpPr>
          <p:cNvPr id="7" name="Text 4"/>
          <p:cNvSpPr/>
          <p:nvPr/>
        </p:nvSpPr>
        <p:spPr>
          <a:xfrm>
            <a:off x="1975716" y="1675096"/>
            <a:ext cx="1584987" cy="361950"/>
          </a:xfrm>
          <a:prstGeom prst="roundRect">
            <a:avLst>
              <a:gd name="adj" fmla="val 80000"/>
            </a:avLst>
          </a:prstGeom>
          <a:solidFill>
            <a:srgbClr val="C6FF00"/>
          </a:solidFill>
          <a:ln/>
        </p:spPr>
        <p:txBody>
          <a:bodyPr wrap="square" lIns="88055" tIns="42730" rIns="88055" bIns="42730" rtlCol="0" anchor="ctr"/>
          <a:lstStyle/>
          <a:p>
            <a:pPr algn="ctr">
              <a:lnSpc>
                <a:spcPts val="1125"/>
              </a:lnSpc>
            </a:pPr>
            <a:r>
              <a:rPr lang="en-US" sz="900" spc="-48" kern="0" dirty="0">
                <a:solidFill>
                  <a:srgbClr val="000000"/>
                </a:solidFill>
              </a:rPr>
              <a:t>operation</a:t>
            </a:r>
            <a:endParaRPr lang="en-US" sz="900" dirty="0"/>
          </a:p>
        </p:txBody>
      </p:sp>
      <p:sp>
        <p:nvSpPr>
          <p:cNvPr id="8" name="Text 5"/>
          <p:cNvSpPr/>
          <p:nvPr/>
        </p:nvSpPr>
        <p:spPr>
          <a:xfrm>
            <a:off x="319827" y="1330442"/>
            <a:ext cx="4905421" cy="1047750"/>
          </a:xfrm>
          <a:prstGeom prst="roundRect">
            <a:avLst>
              <a:gd name="adj" fmla="val -87273"/>
            </a:avLst>
          </a:prstGeom>
          <a:solidFill>
            <a:srgbClr val="000000">
              <a:alpha val="0"/>
            </a:srgbClr>
          </a:solidFill>
          <a:ln w="21167">
            <a:solidFill>
              <a:srgbClr val="000000"/>
            </a:solidFill>
          </a:ln>
        </p:spPr>
        <p:txBody>
          <a:bodyPr wrap="square" lIns="272523" tIns="123693" rIns="272523" bIns="123693" rtlCol="0" anchor="ctr"/>
          <a:lstStyle/>
          <a:p>
            <a:pPr algn="ctr">
              <a:lnSpc>
                <a:spcPts val="2531"/>
              </a:lnSpc>
            </a:pPr>
            <a:r>
              <a:rPr lang="en-US" sz="2000" spc="-12" kern="0" dirty="0">
                <a:solidFill>
                  <a:srgbClr val="000000"/>
                </a:solidFill>
              </a:rPr>
              <a:t>                                                                                                       cd</a:t>
            </a:r>
            <a:endParaRPr lang="en-US" sz="2025" dirty="0"/>
          </a:p>
        </p:txBody>
      </p:sp>
      <p:pic>
        <p:nvPicPr>
          <p:cNvPr id="9"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3310968" y="-444510"/>
            <a:ext cx="2743200" cy="402878"/>
          </a:xfrm>
          <a:prstGeom prst="rect">
            <a:avLst/>
          </a:prstGeom>
          <a:noFill/>
          <a:ln/>
        </p:spPr>
        <p:txBody>
          <a:bodyPr wrap="square" lIns="0" tIns="0" rIns="0" bIns="0" rtlCol="0" anchor="t"/>
          <a:lstStyle/>
          <a:p>
            <a:pPr algn="l">
              <a:lnSpc>
                <a:spcPts val="3173"/>
              </a:lnSpc>
            </a:pPr>
            <a:r>
              <a:rPr lang="en-US" sz="3500" b="1" spc="-24" kern="0" dirty="0">
                <a:solidFill>
                  <a:srgbClr val="000000"/>
                </a:solidFill>
                <a:latin typeface="Space Grotesk" pitchFamily="34" charset="0"/>
                <a:ea typeface="Space Grotesk" pitchFamily="34" charset="-122"/>
                <a:cs typeface="Space Grotesk" pitchFamily="34" charset="-120"/>
              </a:rPr>
              <a:t>Milestones</a:t>
            </a:r>
            <a:endParaRPr lang="en-US" sz="3525" dirty="0"/>
          </a:p>
        </p:txBody>
      </p:sp>
      <p:sp>
        <p:nvSpPr>
          <p:cNvPr id="4" name="Text 1"/>
          <p:cNvSpPr/>
          <p:nvPr/>
        </p:nvSpPr>
        <p:spPr>
          <a:xfrm>
            <a:off x="3311663" y="-1383943480"/>
            <a:ext cx="5486400" cy="228600"/>
          </a:xfrm>
          <a:prstGeom prst="rect">
            <a:avLst/>
          </a:prstGeom>
          <a:noFill/>
          <a:ln/>
        </p:spPr>
        <p:txBody>
          <a:bodyPr wrap="square" lIns="0" tIns="0" rIns="0" bIns="0" rtlCol="0" anchor="t"/>
          <a:lstStyle/>
          <a:p>
            <a:pPr algn="l">
              <a:lnSpc>
                <a:spcPts val="1800"/>
              </a:lnSpc>
            </a:pPr>
            <a:r>
              <a:rPr lang="en-US" sz="1100" b="1" spc="12" kern="0" dirty="0">
                <a:solidFill>
                  <a:srgbClr val="000000"/>
                </a:solidFill>
                <a:latin typeface="Space Grotesk" pitchFamily="34" charset="0"/>
                <a:ea typeface="Space Grotesk" pitchFamily="34" charset="-122"/>
                <a:cs typeface="Space Grotesk" pitchFamily="34" charset="-120"/>
              </a:rPr>
              <a:t>Another idea, equally important</a:t>
            </a:r>
            <a:endParaRPr lang="en-US" sz="1125" dirty="0"/>
          </a:p>
        </p:txBody>
      </p:sp>
      <p:sp>
        <p:nvSpPr>
          <p:cNvPr id="5" name="Text 2"/>
          <p:cNvSpPr/>
          <p:nvPr/>
        </p:nvSpPr>
        <p:spPr>
          <a:xfrm>
            <a:off x="480337" y="686316"/>
            <a:ext cx="8229600" cy="3214688"/>
          </a:xfrm>
          <a:prstGeom prst="rect">
            <a:avLst/>
          </a:prstGeom>
          <a:noFill/>
          <a:ln/>
        </p:spPr>
        <p:txBody>
          <a:bodyPr wrap="square" lIns="0" tIns="0" rIns="0" bIns="0" rtlCol="0" anchor="b"/>
          <a:lstStyle/>
          <a:p>
            <a:pPr algn="l">
              <a:lnSpc>
                <a:spcPts val="2531"/>
              </a:lnSpc>
            </a:pPr>
            <a:r>
              <a:rPr lang="en-US" sz="2000" b="1" spc="-12" kern="0" dirty="0">
                <a:solidFill>
                  <a:srgbClr val="000000"/>
                </a:solidFill>
                <a:latin typeface="Space Grotesk" pitchFamily="34" charset="0"/>
                <a:ea typeface="Space Grotesk" pitchFamily="34" charset="-122"/>
                <a:cs typeface="Space Grotesk" pitchFamily="34" charset="-120"/>
              </a:rPr>
              <a:t>Déploiement (Deployment) :</a:t>
            </a:r>
            <a:endParaRPr lang="en-US" sz="2025" dirty="0"/>
          </a:p>
          <a:p>
            <a:pPr algn="l" marL="190500" indent="-190500">
              <a:lnSpc>
                <a:spcPts val="2531"/>
              </a:lnSpc>
              <a:buSzPct val="100000"/>
              <a:buChar char="•"/>
            </a:pPr>
            <a:r>
              <a:rPr lang="en-US" sz="2000" b="1" spc="-12" kern="0" dirty="0">
                <a:solidFill>
                  <a:srgbClr val="000000"/>
                </a:solidFill>
                <a:latin typeface="Space Grotesk" pitchFamily="34" charset="0"/>
                <a:ea typeface="Space Grotesk" pitchFamily="34" charset="-122"/>
                <a:cs typeface="Space Grotesk" pitchFamily="34" charset="-120"/>
              </a:rPr>
              <a:t>Objectif :</a:t>
            </a:r>
            <a:pPr algn="l">
              <a:lnSpc>
                <a:spcPts val="2531"/>
              </a:lnSpc>
            </a:pPr>
            <a:r>
              <a:rPr lang="en-US" sz="2000" b="0" spc="-12" kern="0" dirty="0">
                <a:solidFill>
                  <a:srgbClr val="000000"/>
                </a:solidFill>
                <a:latin typeface="Space Grotesk" pitchFamily="34" charset="0"/>
                <a:ea typeface="Space Grotesk" pitchFamily="34" charset="-122"/>
                <a:cs typeface="Space Grotesk" pitchFamily="34" charset="-120"/>
              </a:rPr>
              <a:t> Le déploiement dans le contexte de la livraison continue fait référence à la mise en place du logiciel dans un environnement cible, prêt à être utilisé par les utilisateurs finaux.</a:t>
            </a:r>
            <a:endParaRPr lang="en-US" sz="2025" dirty="0"/>
          </a:p>
          <a:p>
            <a:pPr algn="l" marL="190500" indent="-190500">
              <a:lnSpc>
                <a:spcPts val="2531"/>
              </a:lnSpc>
              <a:buSzPct val="100000"/>
              <a:buChar char="•"/>
            </a:pPr>
            <a:r>
              <a:rPr lang="en-US" sz="2000" b="1" spc="-12" kern="0" dirty="0">
                <a:solidFill>
                  <a:srgbClr val="000000"/>
                </a:solidFill>
                <a:latin typeface="Space Grotesk" pitchFamily="34" charset="0"/>
                <a:ea typeface="Space Grotesk" pitchFamily="34" charset="-122"/>
                <a:cs typeface="Space Grotesk" pitchFamily="34" charset="-120"/>
              </a:rPr>
              <a:t>Automatisation :</a:t>
            </a:r>
            <a:pPr algn="l">
              <a:lnSpc>
                <a:spcPts val="2531"/>
              </a:lnSpc>
            </a:pPr>
            <a:r>
              <a:rPr lang="en-US" sz="2000" b="0" spc="-12" kern="0" dirty="0">
                <a:solidFill>
                  <a:srgbClr val="000000"/>
                </a:solidFill>
                <a:latin typeface="Space Grotesk" pitchFamily="34" charset="0"/>
                <a:ea typeface="Space Grotesk" pitchFamily="34" charset="-122"/>
                <a:cs typeface="Space Grotesk" pitchFamily="34" charset="-120"/>
              </a:rPr>
              <a:t> Le déploiement est automatisé autant que possible dans le cadre de la livraison continue. L'automatisation du déploiement garantit une exécution cohérente et reproductible du processus, réduisant ainsi les erreurs humaines et accélérant la livraison du logiciel.</a:t>
            </a:r>
            <a:endParaRPr lang="en-US" sz="2025" dirty="0"/>
          </a:p>
        </p:txBody>
      </p:sp>
      <p:pic>
        <p:nvPicPr>
          <p:cNvPr id="6"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3310968" y="-444510"/>
            <a:ext cx="2743200" cy="402878"/>
          </a:xfrm>
          <a:prstGeom prst="rect">
            <a:avLst/>
          </a:prstGeom>
          <a:noFill/>
          <a:ln/>
        </p:spPr>
        <p:txBody>
          <a:bodyPr wrap="square" lIns="0" tIns="0" rIns="0" bIns="0" rtlCol="0" anchor="t"/>
          <a:lstStyle/>
          <a:p>
            <a:pPr algn="l">
              <a:lnSpc>
                <a:spcPts val="3173"/>
              </a:lnSpc>
            </a:pPr>
            <a:r>
              <a:rPr lang="en-US" sz="3500" b="1" spc="-24" kern="0" dirty="0">
                <a:solidFill>
                  <a:srgbClr val="000000"/>
                </a:solidFill>
                <a:latin typeface="Space Grotesk" pitchFamily="34" charset="0"/>
                <a:ea typeface="Space Grotesk" pitchFamily="34" charset="-122"/>
                <a:cs typeface="Space Grotesk" pitchFamily="34" charset="-120"/>
              </a:rPr>
              <a:t>Milestones</a:t>
            </a:r>
            <a:endParaRPr lang="en-US" sz="3525" dirty="0"/>
          </a:p>
        </p:txBody>
      </p:sp>
      <p:sp>
        <p:nvSpPr>
          <p:cNvPr id="4" name="Text 1"/>
          <p:cNvSpPr/>
          <p:nvPr/>
        </p:nvSpPr>
        <p:spPr>
          <a:xfrm>
            <a:off x="3311663" y="-1383943480"/>
            <a:ext cx="5486400" cy="228600"/>
          </a:xfrm>
          <a:prstGeom prst="rect">
            <a:avLst/>
          </a:prstGeom>
          <a:noFill/>
          <a:ln/>
        </p:spPr>
        <p:txBody>
          <a:bodyPr wrap="square" lIns="0" tIns="0" rIns="0" bIns="0" rtlCol="0" anchor="t"/>
          <a:lstStyle/>
          <a:p>
            <a:pPr algn="l">
              <a:lnSpc>
                <a:spcPts val="1800"/>
              </a:lnSpc>
            </a:pPr>
            <a:r>
              <a:rPr lang="en-US" sz="1100" b="1" spc="12" kern="0" dirty="0">
                <a:solidFill>
                  <a:srgbClr val="000000"/>
                </a:solidFill>
                <a:latin typeface="Space Grotesk" pitchFamily="34" charset="0"/>
                <a:ea typeface="Space Grotesk" pitchFamily="34" charset="-122"/>
                <a:cs typeface="Space Grotesk" pitchFamily="34" charset="-120"/>
              </a:rPr>
              <a:t>Another idea, equally important</a:t>
            </a:r>
            <a:endParaRPr lang="en-US" sz="1125" dirty="0"/>
          </a:p>
        </p:txBody>
      </p:sp>
      <p:sp>
        <p:nvSpPr>
          <p:cNvPr id="5" name="Text 2"/>
          <p:cNvSpPr/>
          <p:nvPr/>
        </p:nvSpPr>
        <p:spPr>
          <a:xfrm>
            <a:off x="480337" y="147065"/>
            <a:ext cx="8229600" cy="5000625"/>
          </a:xfrm>
          <a:prstGeom prst="rect">
            <a:avLst/>
          </a:prstGeom>
          <a:noFill/>
          <a:ln/>
        </p:spPr>
        <p:txBody>
          <a:bodyPr wrap="square" lIns="0" tIns="0" rIns="0" bIns="0" rtlCol="0" anchor="b"/>
          <a:lstStyle/>
          <a:p>
            <a:pPr algn="l">
              <a:lnSpc>
                <a:spcPts val="2250"/>
              </a:lnSpc>
            </a:pPr>
            <a:r>
              <a:rPr lang="en-US" sz="1800" b="1" spc="-12" kern="0" dirty="0">
                <a:solidFill>
                  <a:srgbClr val="000000"/>
                </a:solidFill>
                <a:latin typeface="Space Grotesk" pitchFamily="34" charset="0"/>
                <a:ea typeface="Space Grotesk" pitchFamily="34" charset="-122"/>
                <a:cs typeface="Space Grotesk" pitchFamily="34" charset="-120"/>
              </a:rPr>
              <a:t>Opérations (Ops) :</a:t>
            </a:r>
            <a:endParaRPr lang="en-US" sz="1350" dirty="0"/>
          </a:p>
          <a:p>
            <a:pPr algn="l" marL="190500" indent="-190500">
              <a:lnSpc>
                <a:spcPts val="2250"/>
              </a:lnSpc>
              <a:buSzPct val="100000"/>
              <a:buChar char="•"/>
            </a:pPr>
            <a:r>
              <a:rPr lang="en-US" sz="1800" b="1" spc="-12" kern="0" dirty="0">
                <a:solidFill>
                  <a:srgbClr val="000000"/>
                </a:solidFill>
                <a:latin typeface="Space Grotesk" pitchFamily="34" charset="0"/>
                <a:ea typeface="Space Grotesk" pitchFamily="34" charset="-122"/>
                <a:cs typeface="Space Grotesk" pitchFamily="34" charset="-120"/>
              </a:rPr>
              <a:t>Objectif :</a:t>
            </a:r>
            <a:pPr algn="l">
              <a:lnSpc>
                <a:spcPts val="1688"/>
              </a:lnSpc>
            </a:pPr>
            <a:r>
              <a:rPr lang="en-US" sz="1400" b="0" spc="-12" kern="0" dirty="0">
                <a:solidFill>
                  <a:srgbClr val="000000"/>
                </a:solidFill>
                <a:latin typeface="Space Grotesk" pitchFamily="34" charset="0"/>
                <a:ea typeface="Space Grotesk" pitchFamily="34" charset="-122"/>
                <a:cs typeface="Space Grotesk" pitchFamily="34" charset="-120"/>
              </a:rPr>
              <a:t> Les opérations dans le contexte de la livraison continue englobent les activités liées à la gestion et à la maintenance des environnements de production. Cela inclut la surveillance, la gestion des performances, la résolution des incidents, la sauvegarde des données, etc.</a:t>
            </a:r>
            <a:endParaRPr lang="en-US" sz="1350" dirty="0"/>
          </a:p>
          <a:p>
            <a:pPr algn="l" marL="190500" indent="-190500">
              <a:lnSpc>
                <a:spcPts val="2250"/>
              </a:lnSpc>
              <a:buSzPct val="100000"/>
              <a:buChar char="•"/>
            </a:pPr>
            <a:r>
              <a:rPr lang="en-US" sz="1800" b="1" spc="-12" kern="0" dirty="0">
                <a:solidFill>
                  <a:srgbClr val="000000"/>
                </a:solidFill>
                <a:latin typeface="Space Grotesk" pitchFamily="34" charset="0"/>
                <a:ea typeface="Space Grotesk" pitchFamily="34" charset="-122"/>
                <a:cs typeface="Space Grotesk" pitchFamily="34" charset="-120"/>
              </a:rPr>
              <a:t>Automatisation des Opérations :</a:t>
            </a:r>
            <a:pPr algn="l">
              <a:lnSpc>
                <a:spcPts val="1688"/>
              </a:lnSpc>
            </a:pPr>
            <a:r>
              <a:rPr lang="en-US" sz="1400" b="0" spc="-12" kern="0" dirty="0">
                <a:solidFill>
                  <a:srgbClr val="000000"/>
                </a:solidFill>
                <a:latin typeface="Space Grotesk" pitchFamily="34" charset="0"/>
                <a:ea typeface="Space Grotesk" pitchFamily="34" charset="-122"/>
                <a:cs typeface="Space Grotesk" pitchFamily="34" charset="-120"/>
              </a:rPr>
              <a:t> Comme pour le déploiement, les opérations sont également automatisées dans le cadre de la livraison continue. L'automatisation des opérations permet une gestion efficace et réactive des environnements de production, réduisant le temps d'indisponibilité et améliorant la stabilité du service.</a:t>
            </a:r>
            <a:endParaRPr lang="en-US" sz="1350" dirty="0"/>
          </a:p>
          <a:p>
            <a:pPr algn="l" marL="190500" indent="-190500">
              <a:lnSpc>
                <a:spcPts val="2250"/>
              </a:lnSpc>
              <a:buSzPct val="100000"/>
              <a:buChar char="•"/>
            </a:pPr>
            <a:r>
              <a:rPr lang="en-US" sz="1800" b="1" spc="-12" kern="0" dirty="0">
                <a:solidFill>
                  <a:srgbClr val="000000"/>
                </a:solidFill>
                <a:latin typeface="Space Grotesk" pitchFamily="34" charset="0"/>
                <a:ea typeface="Space Grotesk" pitchFamily="34" charset="-122"/>
                <a:cs typeface="Space Grotesk" pitchFamily="34" charset="-120"/>
              </a:rPr>
              <a:t>Surveillance (Monitoring) :</a:t>
            </a:r>
            <a:pPr algn="l">
              <a:lnSpc>
                <a:spcPts val="1688"/>
              </a:lnSpc>
            </a:pPr>
            <a:r>
              <a:rPr lang="en-US" sz="1400" b="0" spc="-12" kern="0" dirty="0">
                <a:solidFill>
                  <a:srgbClr val="000000"/>
                </a:solidFill>
                <a:latin typeface="Space Grotesk" pitchFamily="34" charset="0"/>
                <a:ea typeface="Space Grotesk" pitchFamily="34" charset="-122"/>
                <a:cs typeface="Space Grotesk" pitchFamily="34" charset="-120"/>
              </a:rPr>
              <a:t> Les équipes d'opérations utilisent des outils de surveillance pour suivre les performances du logiciel en temps réel, détecter les problèmes potentiels, et prendre des mesures proactives pour assurer la disponibilité continue.</a:t>
            </a:r>
            <a:endParaRPr lang="en-US" sz="1350" dirty="0"/>
          </a:p>
          <a:p>
            <a:pPr algn="l">
              <a:lnSpc>
                <a:spcPts val="1688"/>
              </a:lnSpc>
            </a:pPr>
            <a:endParaRPr lang="en-US" sz="1350" dirty="0"/>
          </a:p>
          <a:p>
            <a:pPr algn="l">
              <a:lnSpc>
                <a:spcPts val="1688"/>
              </a:lnSpc>
            </a:pPr>
            <a:endParaRPr lang="en-US" sz="1350" dirty="0"/>
          </a:p>
        </p:txBody>
      </p:sp>
      <p:pic>
        <p:nvPicPr>
          <p:cNvPr id="6"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00000">
            <a:alpha val="10000"/>
          </a:srgbClr>
        </a:solidFill>
      </p:bgPr>
    </p:bg>
    <p:spTree>
      <p:nvGrpSpPr>
        <p:cNvPr id="1" name=""/>
        <p:cNvGrpSpPr/>
        <p:nvPr/>
      </p:nvGrpSpPr>
      <p:grpSpPr>
        <a:xfrm>
          <a:off x="0" y="0"/>
          <a:ext cx="0" cy="0"/>
          <a:chOff x="0" y="0"/>
          <a:chExt cx="0" cy="0"/>
        </a:xfrm>
      </p:grpSpPr>
      <p:pic>
        <p:nvPicPr>
          <p:cNvPr id="3" name="Image 0" descr="https://pitch-assets-ccb95893-de3f-4266-973c-20049231b248.s3.eu-west-1.amazonaws.com/fcc5f22a-6c70-49c0-b3e5-ebdb9af40f18?pitch-bytes=1264045&amp;pitch-content-type=image%2Fpng">    </p:cNvPr>
          <p:cNvPicPr>
            <a:picLocks noChangeAspect="1"/>
          </p:cNvPicPr>
          <p:nvPr/>
        </p:nvPicPr>
        <p:blipFill>
          <a:blip r:embed="rId1"/>
          <a:srcRect l="0" r="0" t="7837" b="7837"/>
          <a:stretch/>
        </p:blipFill>
        <p:spPr>
          <a:xfrm>
            <a:off x="0" y="0"/>
            <a:ext cx="9144000" cy="5143500"/>
          </a:xfrm>
          <a:prstGeom prst="rect">
            <a:avLst/>
          </a:prstGeom>
        </p:spPr>
      </p:pic>
      <p:sp>
        <p:nvSpPr>
          <p:cNvPr id="4" name="Text 0"/>
          <p:cNvSpPr/>
          <p:nvPr/>
        </p:nvSpPr>
        <p:spPr>
          <a:xfrm>
            <a:off x="-2502" y="-3262"/>
            <a:ext cx="9146261" cy="5146761"/>
          </a:xfrm>
          <a:prstGeom prst="roundRect">
            <a:avLst>
              <a:gd name="adj" fmla="val -17767"/>
            </a:avLst>
          </a:prstGeom>
          <a:solidFill>
            <a:srgbClr val="000000">
              <a:alpha val="68880"/>
            </a:srgbClr>
          </a:solidFill>
          <a:ln/>
        </p:spPr>
        <p:txBody>
          <a:bodyPr wrap="square" lIns="508126" tIns="607604" rIns="508126" bIns="607604" rtlCol="0" anchor="ctr"/>
          <a:lstStyle/>
          <a:p>
            <a:pPr algn="ctr">
              <a:lnSpc>
                <a:spcPts val="2344"/>
              </a:lnSpc>
            </a:pPr>
            <a:endParaRPr lang="en-US" sz="1875" dirty="0"/>
          </a:p>
        </p:txBody>
      </p:sp>
      <p:sp>
        <p:nvSpPr>
          <p:cNvPr id="5" name="Text 1"/>
          <p:cNvSpPr/>
          <p:nvPr/>
        </p:nvSpPr>
        <p:spPr>
          <a:xfrm>
            <a:off x="473151" y="217614"/>
            <a:ext cx="3657600" cy="137120"/>
          </a:xfrm>
          <a:prstGeom prst="rect">
            <a:avLst/>
          </a:prstGeom>
          <a:noFill/>
          <a:ln/>
        </p:spPr>
        <p:txBody>
          <a:bodyPr wrap="square" lIns="0" tIns="0" rIns="0" bIns="0" rtlCol="0" anchor="t"/>
          <a:lstStyle/>
          <a:p>
            <a:pPr algn="l">
              <a:lnSpc>
                <a:spcPts val="1080"/>
              </a:lnSpc>
            </a:pPr>
            <a:r>
              <a:rPr lang="en-US" sz="700" b="1" spc="12" kern="0" dirty="0">
                <a:solidFill>
                  <a:srgbClr val="FFFFFF"/>
                </a:solidFill>
                <a:latin typeface="Space Grotesk" pitchFamily="34" charset="0"/>
                <a:ea typeface="Space Grotesk" pitchFamily="34" charset="-122"/>
                <a:cs typeface="Space Grotesk" pitchFamily="34" charset="-120"/>
              </a:rPr>
              <a:t>MindMagic</a:t>
            </a:r>
            <a:endParaRPr lang="en-US" sz="675" dirty="0"/>
          </a:p>
        </p:txBody>
      </p:sp>
      <p:sp>
        <p:nvSpPr>
          <p:cNvPr id="6" name="Text 2"/>
          <p:cNvSpPr/>
          <p:nvPr/>
        </p:nvSpPr>
        <p:spPr>
          <a:xfrm>
            <a:off x="5574350" y="215911"/>
            <a:ext cx="3657600" cy="137120"/>
          </a:xfrm>
          <a:prstGeom prst="rect">
            <a:avLst/>
          </a:prstGeom>
          <a:noFill/>
          <a:ln/>
        </p:spPr>
        <p:txBody>
          <a:bodyPr wrap="square" lIns="0" tIns="0" rIns="0" bIns="0" rtlCol="0" anchor="b"/>
          <a:lstStyle/>
          <a:p>
            <a:pPr algn="r">
              <a:lnSpc>
                <a:spcPts val="1080"/>
              </a:lnSpc>
            </a:pPr>
            <a:r>
              <a:rPr lang="en-US" sz="700" b="1" spc="12" kern="0" dirty="0">
                <a:solidFill>
                  <a:srgbClr val="FFFFFF"/>
                </a:solidFill>
                <a:latin typeface="Space Grotesk" pitchFamily="34" charset="0"/>
                <a:ea typeface="Space Grotesk" pitchFamily="34" charset="-122"/>
                <a:cs typeface="Space Grotesk" pitchFamily="34" charset="-120"/>
              </a:rPr>
              <a:t>July 2024</a:t>
            </a:r>
            <a:endParaRPr lang="en-US" sz="675" dirty="0"/>
          </a:p>
        </p:txBody>
      </p:sp>
      <p:sp>
        <p:nvSpPr>
          <p:cNvPr id="7" name="Text 3"/>
          <p:cNvSpPr/>
          <p:nvPr/>
        </p:nvSpPr>
        <p:spPr>
          <a:xfrm>
            <a:off x="212194" y="115775"/>
            <a:ext cx="1760175" cy="676850"/>
          </a:xfrm>
          <a:prstGeom prst="roundRect">
            <a:avLst>
              <a:gd name="adj" fmla="val 80000"/>
            </a:avLst>
          </a:prstGeom>
          <a:solidFill>
            <a:srgbClr val="C6FF00"/>
          </a:solidFill>
          <a:ln/>
        </p:spPr>
        <p:txBody>
          <a:bodyPr wrap="square" lIns="97788" tIns="79906" rIns="97788" bIns="79906" rtlCol="0" anchor="ctr"/>
          <a:lstStyle/>
          <a:p>
            <a:pPr algn="ctr">
              <a:lnSpc>
                <a:spcPts val="2250"/>
              </a:lnSpc>
            </a:pPr>
            <a:r>
              <a:rPr lang="en-US" sz="1800" spc="-48" kern="0" dirty="0">
                <a:solidFill>
                  <a:srgbClr val="000000"/>
                </a:solidFill>
              </a:rPr>
              <a:t>Introduction</a:t>
            </a:r>
            <a:endParaRPr lang="en-US" sz="900" dirty="0"/>
          </a:p>
        </p:txBody>
      </p:sp>
      <p:sp>
        <p:nvSpPr>
          <p:cNvPr id="8" name="Text 4"/>
          <p:cNvSpPr/>
          <p:nvPr/>
        </p:nvSpPr>
        <p:spPr>
          <a:xfrm>
            <a:off x="475488" y="804271"/>
            <a:ext cx="8229600" cy="3869531"/>
          </a:xfrm>
          <a:prstGeom prst="rect">
            <a:avLst/>
          </a:prstGeom>
          <a:noFill/>
          <a:ln/>
        </p:spPr>
        <p:txBody>
          <a:bodyPr wrap="square" lIns="0" tIns="0" rIns="0" bIns="0" rtlCol="0" anchor="t"/>
          <a:lstStyle/>
          <a:p>
            <a:pPr algn="l">
              <a:lnSpc>
                <a:spcPts val="2344"/>
              </a:lnSpc>
            </a:pPr>
            <a:r>
              <a:rPr lang="en-US" sz="1900" b="0" spc="-12" kern="0" dirty="0">
                <a:solidFill>
                  <a:srgbClr val="FFFFFF"/>
                </a:solidFill>
                <a:latin typeface="ABeeZee" pitchFamily="34" charset="0"/>
                <a:ea typeface="ABeeZee" pitchFamily="34" charset="-122"/>
                <a:cs typeface="ABeeZee" pitchFamily="34" charset="-120"/>
              </a:rPr>
              <a:t>   Dans le monde entier, l’intérêt et l’adoption de Devops se développent rapidement. Mais qu’est-ce que DevOps?</a:t>
            </a:r>
            <a:endParaRPr lang="en-US" sz="1875" dirty="0"/>
          </a:p>
          <a:p>
            <a:pPr algn="l">
              <a:lnSpc>
                <a:spcPts val="2344"/>
              </a:lnSpc>
            </a:pPr>
            <a:r>
              <a:rPr lang="en-US" sz="1900" b="0" spc="-12" kern="0" dirty="0">
                <a:solidFill>
                  <a:srgbClr val="FFFFFF"/>
                </a:solidFill>
                <a:latin typeface="ABeeZee" pitchFamily="34" charset="0"/>
                <a:ea typeface="ABeeZee" pitchFamily="34" charset="-122"/>
                <a:cs typeface="ABeeZee" pitchFamily="34" charset="-120"/>
              </a:rPr>
              <a:t>DevOps est un ensemble de pratiques qui </a:t>
            </a:r>
            <a:pPr algn="l">
              <a:lnSpc>
                <a:spcPts val="2344"/>
              </a:lnSpc>
            </a:pPr>
            <a:r>
              <a:rPr lang="en-US" sz="1900" b="1" spc="-12" kern="0" dirty="0">
                <a:solidFill>
                  <a:srgbClr val="FFFFFF"/>
                </a:solidFill>
                <a:latin typeface="ABeeZee" pitchFamily="34" charset="0"/>
                <a:ea typeface="ABeeZee" pitchFamily="34" charset="-122"/>
                <a:cs typeface="ABeeZee" pitchFamily="34" charset="-120"/>
              </a:rPr>
              <a:t>met l’accent sur la collaboration et la communication </a:t>
            </a:r>
            <a:pPr algn="l">
              <a:lnSpc>
                <a:spcPts val="2344"/>
              </a:lnSpc>
            </a:pPr>
            <a:r>
              <a:rPr lang="en-US" sz="1900" b="0" spc="-12" kern="0" dirty="0">
                <a:solidFill>
                  <a:srgbClr val="FFFFFF"/>
                </a:solidFill>
                <a:latin typeface="ABeeZee" pitchFamily="34" charset="0"/>
                <a:ea typeface="ABeeZee" pitchFamily="34" charset="-122"/>
                <a:cs typeface="ABeeZee" pitchFamily="34" charset="-120"/>
              </a:rPr>
              <a:t>entre les développeurs de logiciels et les professionnels des opérations informatiques,</a:t>
            </a:r>
            <a:pPr algn="l">
              <a:lnSpc>
                <a:spcPts val="2344"/>
              </a:lnSpc>
            </a:pPr>
            <a:r>
              <a:rPr lang="en-US" sz="1900" b="1" spc="-12" kern="0" dirty="0">
                <a:solidFill>
                  <a:srgbClr val="FFFFFF"/>
                </a:solidFill>
                <a:latin typeface="ABeeZee" pitchFamily="34" charset="0"/>
                <a:ea typeface="ABeeZee" pitchFamily="34" charset="-122"/>
                <a:cs typeface="ABeeZee" pitchFamily="34" charset="-120"/>
              </a:rPr>
              <a:t>en automatisant </a:t>
            </a:r>
            <a:pPr algn="l">
              <a:lnSpc>
                <a:spcPts val="2344"/>
              </a:lnSpc>
            </a:pPr>
            <a:r>
              <a:rPr lang="en-US" sz="1900" b="0" spc="-12" kern="0" dirty="0">
                <a:solidFill>
                  <a:srgbClr val="FFFFFF"/>
                </a:solidFill>
                <a:latin typeface="ABeeZee" pitchFamily="34" charset="0"/>
                <a:ea typeface="ABeeZee" pitchFamily="34" charset="-122"/>
                <a:cs typeface="ABeeZee" pitchFamily="34" charset="-120"/>
              </a:rPr>
              <a:t>le processus de livraison de logiciels et les changements d’infrastructure. Le terme DevOps est né de l’union du «</a:t>
            </a:r>
            <a:pPr algn="l">
              <a:lnSpc>
                <a:spcPts val="2344"/>
              </a:lnSpc>
            </a:pPr>
            <a:r>
              <a:rPr lang="en-US" sz="1900" b="0" i="1" spc="-12" kern="0" dirty="0">
                <a:solidFill>
                  <a:srgbClr val="FFFFFF"/>
                </a:solidFill>
                <a:latin typeface="ABeeZee" pitchFamily="34" charset="0"/>
                <a:ea typeface="ABeeZee" pitchFamily="34" charset="-122"/>
                <a:cs typeface="ABeeZee" pitchFamily="34" charset="-120"/>
              </a:rPr>
              <a:t>development</a:t>
            </a:r>
            <a:pPr algn="l">
              <a:lnSpc>
                <a:spcPts val="2344"/>
              </a:lnSpc>
            </a:pPr>
            <a:r>
              <a:rPr lang="en-US" sz="1900" b="0" spc="-12" kern="0" dirty="0">
                <a:solidFill>
                  <a:srgbClr val="FFFFFF"/>
                </a:solidFill>
                <a:latin typeface="ABeeZee" pitchFamily="34" charset="0"/>
                <a:ea typeface="ABeeZee" pitchFamily="34" charset="-122"/>
                <a:cs typeface="ABeeZee" pitchFamily="34" charset="-120"/>
              </a:rPr>
              <a:t>» et des «</a:t>
            </a:r>
            <a:pPr algn="l">
              <a:lnSpc>
                <a:spcPts val="2344"/>
              </a:lnSpc>
            </a:pPr>
            <a:r>
              <a:rPr lang="en-US" sz="1900" b="0" i="1" spc="-12" kern="0" dirty="0">
                <a:solidFill>
                  <a:srgbClr val="FFFFFF"/>
                </a:solidFill>
                <a:latin typeface="ABeeZee" pitchFamily="34" charset="0"/>
                <a:ea typeface="ABeeZee" pitchFamily="34" charset="-122"/>
                <a:cs typeface="ABeeZee" pitchFamily="34" charset="-120"/>
              </a:rPr>
              <a:t>operations</a:t>
            </a:r>
            <a:pPr algn="l">
              <a:lnSpc>
                <a:spcPts val="2344"/>
              </a:lnSpc>
            </a:pPr>
            <a:r>
              <a:rPr lang="en-US" sz="1900" b="0" spc="-12" kern="0" dirty="0">
                <a:solidFill>
                  <a:srgbClr val="FFFFFF"/>
                </a:solidFill>
                <a:latin typeface="ABeeZee" pitchFamily="34" charset="0"/>
                <a:ea typeface="ABeeZee" pitchFamily="34" charset="-122"/>
                <a:cs typeface="ABeeZee" pitchFamily="34" charset="-120"/>
              </a:rPr>
              <a:t>» dont l’objectif est favoriser</a:t>
            </a:r>
            <a:pPr algn="l">
              <a:lnSpc>
                <a:spcPts val="2344"/>
              </a:lnSpc>
            </a:pPr>
            <a:r>
              <a:rPr lang="en-US" sz="1900" b="1" spc="-12" kern="0" dirty="0">
                <a:solidFill>
                  <a:srgbClr val="FFFFFF"/>
                </a:solidFill>
                <a:latin typeface="ABeeZee" pitchFamily="34" charset="0"/>
                <a:ea typeface="ABeeZee" pitchFamily="34" charset="-122"/>
                <a:cs typeface="ABeeZee" pitchFamily="34" charset="-120"/>
              </a:rPr>
              <a:t> une meilleure communication entre les deux équipes</a:t>
            </a:r>
            <a:pPr algn="l">
              <a:lnSpc>
                <a:spcPts val="2344"/>
              </a:lnSpc>
            </a:pPr>
            <a:r>
              <a:rPr lang="en-US" sz="1900" b="0" spc="-12" kern="0" dirty="0">
                <a:solidFill>
                  <a:srgbClr val="FFFFFF"/>
                </a:solidFill>
                <a:latin typeface="ABeeZee" pitchFamily="34" charset="0"/>
                <a:ea typeface="ABeeZee" pitchFamily="34" charset="-122"/>
                <a:cs typeface="ABeeZee" pitchFamily="34" charset="-120"/>
              </a:rPr>
              <a:t>.</a:t>
            </a:r>
            <a:endParaRPr lang="en-US" sz="1875" dirty="0"/>
          </a:p>
          <a:p>
            <a:pPr algn="l">
              <a:lnSpc>
                <a:spcPts val="2344"/>
              </a:lnSpc>
            </a:pPr>
            <a:r>
              <a:rPr lang="en-US" sz="1900" b="0" spc="-12" kern="0" dirty="0">
                <a:solidFill>
                  <a:srgbClr val="FFFFFF"/>
                </a:solidFill>
                <a:latin typeface="ABeeZee" pitchFamily="34" charset="0"/>
                <a:ea typeface="ABeeZee" pitchFamily="34" charset="-122"/>
                <a:cs typeface="ABeeZee" pitchFamily="34" charset="-120"/>
              </a:rPr>
              <a:t>DevOps vise à créer une culture et un environnement dans lesquels la conception, les tests et la diffusion de logiciels peuvent être réalisés rapidement, fréquemment et efficacement.DevOps n’est pas seulement une méthodologie, c’est une véritable philosophie de travail.</a:t>
            </a:r>
            <a:endParaRPr lang="en-US" sz="1875" dirty="0"/>
          </a:p>
        </p:txBody>
      </p:sp>
      <p:pic>
        <p:nvPicPr>
          <p:cNvPr id="9"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solidFill>
          <a:srgbClr val="FFFFFF"/>
        </a:solidFill>
      </p:bgPr>
    </p:bg>
    <p:spTree>
      <p:nvGrpSpPr>
        <p:cNvPr id="1" name=""/>
        <p:cNvGrpSpPr/>
        <p:nvPr/>
      </p:nvGrpSpPr>
      <p:grpSpPr>
        <a:xfrm>
          <a:off x="0" y="0"/>
          <a:ext cx="0" cy="0"/>
          <a:chOff x="0" y="0"/>
          <a:chExt cx="0" cy="0"/>
        </a:xfrm>
      </p:grpSpPr>
      <p:sp>
        <p:nvSpPr>
          <p:cNvPr id="3" name="Shape 0"/>
          <p:cNvSpPr/>
          <p:nvPr/>
        </p:nvSpPr>
        <p:spPr>
          <a:xfrm>
            <a:off x="397289" y="1241857"/>
            <a:ext cx="5011862" cy="3658603"/>
          </a:xfrm>
          <a:prstGeom prst="roundRect">
            <a:avLst>
              <a:gd name="adj" fmla="val 12329"/>
            </a:avLst>
          </a:prstGeom>
          <a:solidFill>
            <a:srgbClr val="C6FF00"/>
          </a:solidFill>
          <a:ln/>
        </p:spPr>
      </p:sp>
      <p:sp>
        <p:nvSpPr>
          <p:cNvPr id="4" name="Text 1"/>
          <p:cNvSpPr/>
          <p:nvPr/>
        </p:nvSpPr>
        <p:spPr>
          <a:xfrm>
            <a:off x="493690" y="1544590"/>
            <a:ext cx="4829106" cy="2927966"/>
          </a:xfrm>
          <a:prstGeom prst="roundRect">
            <a:avLst>
              <a:gd name="adj" fmla="val 14844"/>
            </a:avLst>
          </a:prstGeom>
          <a:solidFill>
            <a:srgbClr val="FFFFFF"/>
          </a:solidFill>
          <a:ln w="5292">
            <a:solidFill>
              <a:srgbClr val="000000"/>
            </a:solidFill>
          </a:ln>
        </p:spPr>
        <p:txBody>
          <a:bodyPr wrap="square" lIns="268284" tIns="345663" rIns="268284" bIns="345663" rtlCol="0" anchor="ctr"/>
          <a:lstStyle/>
          <a:p>
            <a:pPr algn="ctr">
              <a:lnSpc>
                <a:spcPts val="2531"/>
              </a:lnSpc>
            </a:pPr>
            <a:endParaRPr lang="en-US" sz="2025" dirty="0"/>
          </a:p>
        </p:txBody>
      </p:sp>
      <p:sp>
        <p:nvSpPr>
          <p:cNvPr id="5" name="Text 2"/>
          <p:cNvSpPr/>
          <p:nvPr/>
        </p:nvSpPr>
        <p:spPr>
          <a:xfrm>
            <a:off x="744615" y="1700945"/>
            <a:ext cx="5486400" cy="2250281"/>
          </a:xfrm>
          <a:prstGeom prst="rect">
            <a:avLst/>
          </a:prstGeom>
          <a:noFill/>
          <a:ln/>
        </p:spPr>
        <p:txBody>
          <a:bodyPr wrap="square" lIns="0" tIns="0" rIns="0" bIns="0" rtlCol="0" anchor="ctr"/>
          <a:lstStyle/>
          <a:p>
            <a:pPr algn="l">
              <a:lnSpc>
                <a:spcPts val="2531"/>
              </a:lnSpc>
            </a:pPr>
            <a:r>
              <a:rPr lang="en-US" sz="2000" b="0" spc="-12" kern="0" dirty="0">
                <a:solidFill>
                  <a:srgbClr val="000000"/>
                </a:solidFill>
                <a:latin typeface="Space Grotesk" pitchFamily="34" charset="0"/>
                <a:ea typeface="Space Grotesk" pitchFamily="34" charset="-122"/>
                <a:cs typeface="Space Grotesk" pitchFamily="34" charset="-120"/>
              </a:rPr>
              <a:t>Lorsque la livraison continue est correctement implémentée, les développeurs disposent en</a:t>
            </a:r>
            <a:endParaRPr lang="en-US" sz="2025" dirty="0"/>
          </a:p>
          <a:p>
            <a:pPr algn="l">
              <a:lnSpc>
                <a:spcPts val="2531"/>
              </a:lnSpc>
            </a:pPr>
            <a:r>
              <a:rPr lang="en-US" sz="2000" b="0" spc="-12" kern="0" dirty="0">
                <a:solidFill>
                  <a:srgbClr val="000000"/>
                </a:solidFill>
                <a:latin typeface="Space Grotesk" pitchFamily="34" charset="0"/>
                <a:ea typeface="Space Grotesk" pitchFamily="34" charset="-122"/>
                <a:cs typeface="Space Grotesk" pitchFamily="34" charset="-120"/>
              </a:rPr>
              <a:t>permanence d'un artefact de génération prêt pour le déploiement qui a été soumis avec succès à</a:t>
            </a:r>
            <a:endParaRPr lang="en-US" sz="2025" dirty="0"/>
          </a:p>
          <a:p>
            <a:pPr algn="l">
              <a:lnSpc>
                <a:spcPts val="2531"/>
              </a:lnSpc>
            </a:pPr>
            <a:r>
              <a:rPr lang="en-US" sz="2000" b="0" spc="-12" kern="0" dirty="0">
                <a:solidFill>
                  <a:srgbClr val="000000"/>
                </a:solidFill>
                <a:latin typeface="Space Grotesk" pitchFamily="34" charset="0"/>
                <a:ea typeface="Space Grotesk" pitchFamily="34" charset="-122"/>
                <a:cs typeface="Space Grotesk" pitchFamily="34" charset="-120"/>
              </a:rPr>
              <a:t>un processus de test standardisé.</a:t>
            </a:r>
            <a:endParaRPr lang="en-US" sz="2025" dirty="0"/>
          </a:p>
        </p:txBody>
      </p:sp>
      <p:sp>
        <p:nvSpPr>
          <p:cNvPr id="6" name="Text 3"/>
          <p:cNvSpPr/>
          <p:nvPr/>
        </p:nvSpPr>
        <p:spPr>
          <a:xfrm>
            <a:off x="465773" y="218454"/>
            <a:ext cx="3657600" cy="137120"/>
          </a:xfrm>
          <a:prstGeom prst="rect">
            <a:avLst/>
          </a:prstGeom>
          <a:noFill/>
          <a:ln/>
        </p:spPr>
        <p:txBody>
          <a:bodyPr wrap="square" lIns="0" tIns="0" rIns="0" bIns="0" rtlCol="0" anchor="t"/>
          <a:lstStyle/>
          <a:p>
            <a:pPr algn="l">
              <a:lnSpc>
                <a:spcPts val="1080"/>
              </a:lnSpc>
            </a:pPr>
            <a:r>
              <a:rPr lang="en-US" sz="700" b="1" spc="12" kern="0" dirty="0">
                <a:solidFill>
                  <a:srgbClr val="000000"/>
                </a:solidFill>
                <a:latin typeface="Space Grotesk" pitchFamily="34" charset="0"/>
                <a:ea typeface="Space Grotesk" pitchFamily="34" charset="-122"/>
                <a:cs typeface="Space Grotesk" pitchFamily="34" charset="-120"/>
              </a:rPr>
              <a:t>MindMagic</a:t>
            </a:r>
            <a:endParaRPr lang="en-US" sz="675" dirty="0"/>
          </a:p>
        </p:txBody>
      </p:sp>
      <p:sp>
        <p:nvSpPr>
          <p:cNvPr id="7" name="Text 4"/>
          <p:cNvSpPr/>
          <p:nvPr/>
        </p:nvSpPr>
        <p:spPr>
          <a:xfrm>
            <a:off x="5574350" y="215911"/>
            <a:ext cx="3657600" cy="137120"/>
          </a:xfrm>
          <a:prstGeom prst="rect">
            <a:avLst/>
          </a:prstGeom>
          <a:noFill/>
          <a:ln/>
        </p:spPr>
        <p:txBody>
          <a:bodyPr wrap="square" lIns="0" tIns="0" rIns="0" bIns="0" rtlCol="0" anchor="b"/>
          <a:lstStyle/>
          <a:p>
            <a:pPr algn="r">
              <a:lnSpc>
                <a:spcPts val="1080"/>
              </a:lnSpc>
            </a:pPr>
            <a:r>
              <a:rPr lang="en-US" sz="700" b="1" spc="12" kern="0" dirty="0">
                <a:solidFill>
                  <a:srgbClr val="000000"/>
                </a:solidFill>
                <a:latin typeface="Space Grotesk" pitchFamily="34" charset="0"/>
                <a:ea typeface="Space Grotesk" pitchFamily="34" charset="-122"/>
                <a:cs typeface="Space Grotesk" pitchFamily="34" charset="-120"/>
              </a:rPr>
              <a:t>July 2024</a:t>
            </a:r>
            <a:endParaRPr lang="en-US" sz="675" dirty="0"/>
          </a:p>
        </p:txBody>
      </p:sp>
      <p:pic>
        <p:nvPicPr>
          <p:cNvPr id="8" name="Image 0" descr="https://pitch-static-assets.imgix.net/stickers/graph/graphmonsters_run.png">    </p:cNvPr>
          <p:cNvPicPr>
            <a:picLocks noChangeAspect="1"/>
          </p:cNvPicPr>
          <p:nvPr/>
        </p:nvPicPr>
        <p:blipFill>
          <a:blip r:embed="rId1"/>
          <a:stretch>
            <a:fillRect/>
          </a:stretch>
        </p:blipFill>
        <p:spPr>
          <a:xfrm>
            <a:off x="6209779" y="2338772"/>
            <a:ext cx="2176586" cy="1730386"/>
          </a:xfrm>
          <a:prstGeom prst="rect">
            <a:avLst/>
          </a:prstGeom>
        </p:spPr>
      </p:pic>
      <p:pic>
        <p:nvPicPr>
          <p:cNvPr id="9"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278550" y="2271355"/>
            <a:ext cx="8229600" cy="2571750"/>
          </a:xfrm>
          <a:prstGeom prst="rect">
            <a:avLst/>
          </a:prstGeom>
          <a:noFill/>
          <a:ln/>
        </p:spPr>
        <p:txBody>
          <a:bodyPr wrap="square" lIns="0" tIns="0" rIns="0" bIns="0" rtlCol="0" anchor="b"/>
          <a:lstStyle/>
          <a:p>
            <a:pPr algn="l">
              <a:lnSpc>
                <a:spcPts val="2531"/>
              </a:lnSpc>
            </a:pPr>
            <a:endParaRPr lang="en-US" sz="2025" dirty="0"/>
          </a:p>
          <a:p>
            <a:pPr algn="l">
              <a:lnSpc>
                <a:spcPts val="2531"/>
              </a:lnSpc>
            </a:pPr>
            <a:r>
              <a:rPr lang="en-US" sz="1800" b="0" spc="-12" kern="0" dirty="0">
                <a:solidFill>
                  <a:srgbClr val="000000"/>
                </a:solidFill>
                <a:latin typeface="Space Grotesk" pitchFamily="34" charset="0"/>
                <a:ea typeface="Space Grotesk" pitchFamily="34" charset="-122"/>
                <a:cs typeface="Space Grotesk" pitchFamily="34" charset="-120"/>
              </a:rPr>
              <a:t> Le déploiement continu (CD) est donc la suite de l’intégration continue. Une fois que les tests sont validés sur l’environnement de dev, il faut mettre en production.</a:t>
            </a:r>
            <a:endParaRPr lang="en-US" sz="2025" dirty="0"/>
          </a:p>
          <a:p>
            <a:pPr algn="l">
              <a:lnSpc>
                <a:spcPts val="2531"/>
              </a:lnSpc>
            </a:pPr>
            <a:r>
              <a:rPr lang="en-US" sz="1800" b="0" spc="-12" kern="0" dirty="0">
                <a:solidFill>
                  <a:srgbClr val="000000"/>
                </a:solidFill>
                <a:latin typeface="Space Grotesk" pitchFamily="34" charset="0"/>
                <a:ea typeface="Space Grotesk" pitchFamily="34" charset="-122"/>
                <a:cs typeface="Space Grotesk" pitchFamily="34" charset="-120"/>
              </a:rPr>
              <a:t>Le déploiement continu consiste donc à automatiser les actions de déploiements qui étaient auparavant réalisées manuellement. C’est pour cette raison que l’on parle</a:t>
            </a:r>
            <a:endParaRPr lang="en-US" sz="2025" dirty="0"/>
          </a:p>
          <a:p>
            <a:pPr algn="l">
              <a:lnSpc>
                <a:spcPts val="2531"/>
              </a:lnSpc>
            </a:pPr>
            <a:r>
              <a:rPr lang="en-US" sz="1800" b="0" spc="-12" kern="0" dirty="0">
                <a:solidFill>
                  <a:srgbClr val="000000"/>
                </a:solidFill>
                <a:latin typeface="Space Grotesk" pitchFamily="34" charset="0"/>
                <a:ea typeface="Space Grotesk" pitchFamily="34" charset="-122"/>
                <a:cs typeface="Space Grotesk" pitchFamily="34" charset="-120"/>
              </a:rPr>
              <a:t>souvent de CI/CD ensemble, l’un va difficilement sans l’autre.</a:t>
            </a:r>
            <a:endParaRPr lang="en-US" sz="2025" dirty="0"/>
          </a:p>
        </p:txBody>
      </p:sp>
      <p:sp>
        <p:nvSpPr>
          <p:cNvPr id="4" name="Text 1"/>
          <p:cNvSpPr/>
          <p:nvPr/>
        </p:nvSpPr>
        <p:spPr>
          <a:xfrm>
            <a:off x="170084" y="353961"/>
            <a:ext cx="8229600" cy="1371600"/>
          </a:xfrm>
          <a:prstGeom prst="rect">
            <a:avLst/>
          </a:prstGeom>
          <a:noFill/>
          <a:ln/>
        </p:spPr>
        <p:txBody>
          <a:bodyPr wrap="square" lIns="0" tIns="0" rIns="0" bIns="0" rtlCol="0" anchor="t"/>
          <a:lstStyle/>
          <a:p>
            <a:pPr algn="l">
              <a:lnSpc>
                <a:spcPts val="5400"/>
              </a:lnSpc>
            </a:pPr>
            <a:r>
              <a:rPr lang="en-US" sz="6800" b="1" spc="-48" kern="0" dirty="0">
                <a:solidFill>
                  <a:srgbClr val="000000"/>
                </a:solidFill>
                <a:latin typeface="Space Grotesk" pitchFamily="34" charset="0"/>
                <a:ea typeface="Space Grotesk" pitchFamily="34" charset="-122"/>
                <a:cs typeface="Space Grotesk" pitchFamily="34" charset="-120"/>
              </a:rPr>
              <a:t>DÉPLOIEMENT CONTINUE</a:t>
            </a:r>
            <a:endParaRPr lang="en-US" sz="6750" dirty="0"/>
          </a:p>
        </p:txBody>
      </p:sp>
      <p:pic>
        <p:nvPicPr>
          <p:cNvPr id="5"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62346" y="575056"/>
            <a:ext cx="5486400" cy="762000"/>
          </a:xfrm>
          <a:prstGeom prst="rect">
            <a:avLst/>
          </a:prstGeom>
          <a:noFill/>
          <a:ln/>
        </p:spPr>
        <p:txBody>
          <a:bodyPr wrap="square" lIns="0" tIns="0" rIns="0" bIns="0" rtlCol="0" anchor="ctr"/>
          <a:lstStyle/>
          <a:p>
            <a:pPr algn="l">
              <a:lnSpc>
                <a:spcPts val="3000"/>
              </a:lnSpc>
            </a:pPr>
            <a:r>
              <a:rPr lang="en-US" sz="2400" b="0" spc="-12" kern="0" dirty="0">
                <a:solidFill>
                  <a:srgbClr val="000000"/>
                </a:solidFill>
                <a:latin typeface="Space Grotesk" pitchFamily="34" charset="0"/>
                <a:ea typeface="Space Grotesk" pitchFamily="34" charset="-122"/>
                <a:cs typeface="Space Grotesk" pitchFamily="34" charset="-120"/>
              </a:rPr>
              <a:t>La différence entre déploiement continu et livraison continue</a:t>
            </a:r>
            <a:endParaRPr lang="en-US" sz="2400" dirty="0"/>
          </a:p>
        </p:txBody>
      </p:sp>
      <p:sp>
        <p:nvSpPr>
          <p:cNvPr id="4" name="Text 1"/>
          <p:cNvSpPr/>
          <p:nvPr/>
        </p:nvSpPr>
        <p:spPr>
          <a:xfrm>
            <a:off x="5574350" y="215911"/>
            <a:ext cx="3657600" cy="137120"/>
          </a:xfrm>
          <a:prstGeom prst="rect">
            <a:avLst/>
          </a:prstGeom>
          <a:noFill/>
          <a:ln/>
        </p:spPr>
        <p:txBody>
          <a:bodyPr wrap="square" lIns="0" tIns="0" rIns="0" bIns="0" rtlCol="0" anchor="b"/>
          <a:lstStyle/>
          <a:p>
            <a:pPr algn="r">
              <a:lnSpc>
                <a:spcPts val="1080"/>
              </a:lnSpc>
            </a:pPr>
            <a:r>
              <a:rPr lang="en-US" sz="700" b="1" spc="12" kern="0" dirty="0">
                <a:solidFill>
                  <a:srgbClr val="000000"/>
                </a:solidFill>
                <a:latin typeface="Space Grotesk" pitchFamily="34" charset="0"/>
                <a:ea typeface="Space Grotesk" pitchFamily="34" charset="-122"/>
                <a:cs typeface="Space Grotesk" pitchFamily="34" charset="-120"/>
              </a:rPr>
              <a:t>July 2024</a:t>
            </a:r>
            <a:endParaRPr lang="en-US" sz="675" dirty="0"/>
          </a:p>
        </p:txBody>
      </p:sp>
      <p:sp>
        <p:nvSpPr>
          <p:cNvPr id="5" name="Shape 2"/>
          <p:cNvSpPr/>
          <p:nvPr/>
        </p:nvSpPr>
        <p:spPr>
          <a:xfrm>
            <a:off x="292887" y="1647257"/>
            <a:ext cx="7367995" cy="2927966"/>
          </a:xfrm>
          <a:prstGeom prst="roundRect">
            <a:avLst>
              <a:gd name="adj" fmla="val 16000"/>
            </a:avLst>
          </a:prstGeom>
          <a:solidFill>
            <a:srgbClr val="C6FF00"/>
          </a:solidFill>
          <a:ln/>
        </p:spPr>
      </p:sp>
      <p:sp>
        <p:nvSpPr>
          <p:cNvPr id="6" name="Shape 3"/>
          <p:cNvSpPr/>
          <p:nvPr/>
        </p:nvSpPr>
        <p:spPr>
          <a:xfrm>
            <a:off x="199660" y="1744530"/>
            <a:ext cx="7168055" cy="2927966"/>
          </a:xfrm>
          <a:prstGeom prst="roundRect">
            <a:avLst>
              <a:gd name="adj" fmla="val 16000"/>
            </a:avLst>
          </a:prstGeom>
          <a:solidFill>
            <a:srgbClr val="FFFFFF"/>
          </a:solidFill>
          <a:ln w="5292">
            <a:solidFill>
              <a:srgbClr val="000000"/>
            </a:solidFill>
            <a:prstDash val="solid"/>
          </a:ln>
        </p:spPr>
      </p:sp>
      <p:sp>
        <p:nvSpPr>
          <p:cNvPr id="7" name="Text 4"/>
          <p:cNvSpPr/>
          <p:nvPr/>
        </p:nvSpPr>
        <p:spPr>
          <a:xfrm>
            <a:off x="470521" y="2065941"/>
            <a:ext cx="5486400" cy="2286000"/>
          </a:xfrm>
          <a:prstGeom prst="rect">
            <a:avLst/>
          </a:prstGeom>
          <a:noFill/>
          <a:ln/>
        </p:spPr>
        <p:txBody>
          <a:bodyPr wrap="square" lIns="0" tIns="0" rIns="0" bIns="0" rtlCol="0" anchor="b"/>
          <a:lstStyle/>
          <a:p>
            <a:pPr algn="l">
              <a:lnSpc>
                <a:spcPts val="1800"/>
              </a:lnSpc>
            </a:pPr>
            <a:r>
              <a:rPr lang="en-US" sz="1100" b="1" spc="12" kern="0" dirty="0">
                <a:solidFill>
                  <a:srgbClr val="000000"/>
                </a:solidFill>
                <a:latin typeface="Space Grotesk" pitchFamily="34" charset="0"/>
                <a:ea typeface="Space Grotesk" pitchFamily="34" charset="-122"/>
                <a:cs typeface="Space Grotesk" pitchFamily="34" charset="-120"/>
              </a:rPr>
              <a:t>Le déploiement continu c’est un idéal que peu d’entreprises ont réellement mis en place. La plupart du temps les équipes IT préfèrent avoir la main sur la dernière</a:t>
            </a:r>
            <a:endParaRPr lang="en-US" sz="1125" dirty="0"/>
          </a:p>
          <a:p>
            <a:pPr algn="l">
              <a:lnSpc>
                <a:spcPts val="1800"/>
              </a:lnSpc>
            </a:pPr>
            <a:r>
              <a:rPr lang="en-US" sz="1100" b="1" spc="12" kern="0" dirty="0">
                <a:solidFill>
                  <a:srgbClr val="000000"/>
                </a:solidFill>
                <a:latin typeface="Space Grotesk" pitchFamily="34" charset="0"/>
                <a:ea typeface="Space Grotesk" pitchFamily="34" charset="-122"/>
                <a:cs typeface="Space Grotesk" pitchFamily="34" charset="-120"/>
              </a:rPr>
              <a:t>étape du déploiement. Dans ce cas on parle donc de livraison continue, toutes les étapes du déploiement sont automatisées sauf la dernière : la mise en production.</a:t>
            </a:r>
            <a:endParaRPr lang="en-US" sz="1125" dirty="0"/>
          </a:p>
          <a:p>
            <a:pPr algn="l">
              <a:lnSpc>
                <a:spcPts val="1800"/>
              </a:lnSpc>
            </a:pPr>
            <a:r>
              <a:rPr lang="en-US" sz="1100" b="1" spc="12" kern="0" dirty="0">
                <a:solidFill>
                  <a:srgbClr val="000000"/>
                </a:solidFill>
                <a:latin typeface="Space Grotesk" pitchFamily="34" charset="0"/>
                <a:ea typeface="Space Grotesk" pitchFamily="34" charset="-122"/>
                <a:cs typeface="Space Grotesk" pitchFamily="34" charset="-120"/>
              </a:rPr>
              <a:t>• Le déploiement continu inclut donc la livraison continue. Le déploiement continu va plus loin que la livraison continue en orchestrant automatiquement le</a:t>
            </a:r>
            <a:endParaRPr lang="en-US" sz="1125" dirty="0"/>
          </a:p>
          <a:p>
            <a:pPr algn="l">
              <a:lnSpc>
                <a:spcPts val="1800"/>
              </a:lnSpc>
            </a:pPr>
            <a:r>
              <a:rPr lang="en-US" sz="1100" b="1" spc="12" kern="0" dirty="0">
                <a:solidFill>
                  <a:srgbClr val="000000"/>
                </a:solidFill>
                <a:latin typeface="Space Grotesk" pitchFamily="34" charset="0"/>
                <a:ea typeface="Space Grotesk" pitchFamily="34" charset="-122"/>
                <a:cs typeface="Space Grotesk" pitchFamily="34" charset="-120"/>
              </a:rPr>
              <a:t>déploiement des nouvelles fonctionnalités.</a:t>
            </a:r>
            <a:endParaRPr lang="en-US" sz="1125" dirty="0"/>
          </a:p>
        </p:txBody>
      </p:sp>
      <p:pic>
        <p:nvPicPr>
          <p:cNvPr id="8"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3310968" y="-444510"/>
            <a:ext cx="2743200" cy="402878"/>
          </a:xfrm>
          <a:prstGeom prst="rect">
            <a:avLst/>
          </a:prstGeom>
          <a:noFill/>
          <a:ln/>
        </p:spPr>
        <p:txBody>
          <a:bodyPr wrap="square" lIns="0" tIns="0" rIns="0" bIns="0" rtlCol="0" anchor="t"/>
          <a:lstStyle/>
          <a:p>
            <a:pPr algn="l">
              <a:lnSpc>
                <a:spcPts val="3173"/>
              </a:lnSpc>
            </a:pPr>
            <a:r>
              <a:rPr lang="en-US" sz="3500" b="1" spc="-24" kern="0" dirty="0">
                <a:solidFill>
                  <a:srgbClr val="000000"/>
                </a:solidFill>
                <a:latin typeface="Space Grotesk" pitchFamily="34" charset="0"/>
                <a:ea typeface="Space Grotesk" pitchFamily="34" charset="-122"/>
                <a:cs typeface="Space Grotesk" pitchFamily="34" charset="-120"/>
              </a:rPr>
              <a:t>Milestones</a:t>
            </a:r>
            <a:endParaRPr lang="en-US" sz="3525" dirty="0"/>
          </a:p>
        </p:txBody>
      </p:sp>
      <p:sp>
        <p:nvSpPr>
          <p:cNvPr id="4" name="Text 1"/>
          <p:cNvSpPr/>
          <p:nvPr/>
        </p:nvSpPr>
        <p:spPr>
          <a:xfrm>
            <a:off x="3311663" y="-1383943480"/>
            <a:ext cx="5486400" cy="228600"/>
          </a:xfrm>
          <a:prstGeom prst="rect">
            <a:avLst/>
          </a:prstGeom>
          <a:noFill/>
          <a:ln/>
        </p:spPr>
        <p:txBody>
          <a:bodyPr wrap="square" lIns="0" tIns="0" rIns="0" bIns="0" rtlCol="0" anchor="t"/>
          <a:lstStyle/>
          <a:p>
            <a:pPr algn="l">
              <a:lnSpc>
                <a:spcPts val="1800"/>
              </a:lnSpc>
            </a:pPr>
            <a:r>
              <a:rPr lang="en-US" sz="1100" b="1" spc="12" kern="0" dirty="0">
                <a:solidFill>
                  <a:srgbClr val="000000"/>
                </a:solidFill>
                <a:latin typeface="Space Grotesk" pitchFamily="34" charset="0"/>
                <a:ea typeface="Space Grotesk" pitchFamily="34" charset="-122"/>
                <a:cs typeface="Space Grotesk" pitchFamily="34" charset="-120"/>
              </a:rPr>
              <a:t>Another idea, equally important</a:t>
            </a:r>
            <a:endParaRPr lang="en-US" sz="1125" dirty="0"/>
          </a:p>
        </p:txBody>
      </p:sp>
      <p:sp>
        <p:nvSpPr>
          <p:cNvPr id="5" name="Text 2"/>
          <p:cNvSpPr/>
          <p:nvPr/>
        </p:nvSpPr>
        <p:spPr>
          <a:xfrm>
            <a:off x="480337" y="1846746"/>
            <a:ext cx="8229600" cy="2571750"/>
          </a:xfrm>
          <a:prstGeom prst="rect">
            <a:avLst/>
          </a:prstGeom>
          <a:noFill/>
          <a:ln/>
        </p:spPr>
        <p:txBody>
          <a:bodyPr wrap="square" lIns="0" tIns="0" rIns="0" bIns="0" rtlCol="0" anchor="b"/>
          <a:lstStyle/>
          <a:p>
            <a:pPr algn="l">
              <a:lnSpc>
                <a:spcPts val="2531"/>
              </a:lnSpc>
            </a:pPr>
            <a:r>
              <a:rPr lang="en-US" sz="2000" b="0" spc="-12" kern="0" dirty="0">
                <a:solidFill>
                  <a:srgbClr val="000000"/>
                </a:solidFill>
                <a:latin typeface="Space Grotesk" pitchFamily="34" charset="0"/>
                <a:ea typeface="Space Grotesk" pitchFamily="34" charset="-122"/>
                <a:cs typeface="Space Grotesk" pitchFamily="34" charset="-120"/>
              </a:rPr>
              <a:t>GitLab est une plateforme complète de gestion du cycle de vie du développement logiciel, qui offre une suite d'outils intégrés pour la gestion des codes source, la planification de projets, le suivi des problèmes, l'intégration continue, la livraison continue, et bien plus encore. Il s'agit d'un système de gestion de code source basé sur Git, tout en fournissant des fonctionnalités étendues pour l'ensemble du processus de développement logiciel.</a:t>
            </a:r>
            <a:endParaRPr lang="en-US" sz="2025" dirty="0"/>
          </a:p>
        </p:txBody>
      </p:sp>
      <p:sp>
        <p:nvSpPr>
          <p:cNvPr id="6" name="Text 3"/>
          <p:cNvSpPr/>
          <p:nvPr/>
        </p:nvSpPr>
        <p:spPr>
          <a:xfrm>
            <a:off x="476250" y="476250"/>
            <a:ext cx="8229600" cy="1028700"/>
          </a:xfrm>
          <a:prstGeom prst="rect">
            <a:avLst/>
          </a:prstGeom>
          <a:noFill/>
          <a:ln/>
        </p:spPr>
        <p:txBody>
          <a:bodyPr wrap="none" lIns="0" tIns="0" rIns="0" bIns="0" rtlCol="0" anchor="t">
            <a:spAutoFit/>
          </a:bodyPr>
          <a:lstStyle/>
          <a:p>
            <a:pPr algn="l">
              <a:lnSpc>
                <a:spcPts val="8100"/>
              </a:lnSpc>
            </a:pPr>
            <a:r>
              <a:rPr lang="en-US" sz="6800" b="1" spc="-48" kern="0" dirty="0">
                <a:solidFill>
                  <a:srgbClr val="000000"/>
                </a:solidFill>
                <a:latin typeface="Space Grotesk" pitchFamily="34" charset="0"/>
                <a:ea typeface="Space Grotesk" pitchFamily="34" charset="-122"/>
                <a:cs typeface="Space Grotesk" pitchFamily="34" charset="-120"/>
              </a:rPr>
              <a:t>DEFINITION DE GITLAB </a:t>
            </a:r>
            <a:endParaRPr lang="en-US" sz="10125" dirty="0"/>
          </a:p>
        </p:txBody>
      </p:sp>
      <p:pic>
        <p:nvPicPr>
          <p:cNvPr id="7"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3311663" y="-1383943480"/>
            <a:ext cx="5486400" cy="228600"/>
          </a:xfrm>
          <a:prstGeom prst="rect">
            <a:avLst/>
          </a:prstGeom>
          <a:noFill/>
          <a:ln/>
        </p:spPr>
        <p:txBody>
          <a:bodyPr wrap="square" lIns="0" tIns="0" rIns="0" bIns="0" rtlCol="0" anchor="t"/>
          <a:lstStyle/>
          <a:p>
            <a:pPr algn="l">
              <a:lnSpc>
                <a:spcPts val="1800"/>
              </a:lnSpc>
            </a:pPr>
            <a:r>
              <a:rPr lang="en-US" sz="1100" b="1" spc="12" kern="0" dirty="0">
                <a:solidFill>
                  <a:srgbClr val="000000"/>
                </a:solidFill>
                <a:latin typeface="Space Grotesk" pitchFamily="34" charset="0"/>
                <a:ea typeface="Space Grotesk" pitchFamily="34" charset="-122"/>
                <a:cs typeface="Space Grotesk" pitchFamily="34" charset="-120"/>
              </a:rPr>
              <a:t>Another idea, equally important</a:t>
            </a:r>
            <a:endParaRPr lang="en-US" sz="1125" dirty="0"/>
          </a:p>
        </p:txBody>
      </p:sp>
      <p:sp>
        <p:nvSpPr>
          <p:cNvPr id="4" name="Text 1"/>
          <p:cNvSpPr/>
          <p:nvPr/>
        </p:nvSpPr>
        <p:spPr>
          <a:xfrm>
            <a:off x="465765" y="684923"/>
            <a:ext cx="8229600" cy="381000"/>
          </a:xfrm>
          <a:prstGeom prst="rect">
            <a:avLst/>
          </a:prstGeom>
          <a:noFill/>
          <a:ln/>
        </p:spPr>
        <p:txBody>
          <a:bodyPr wrap="square" lIns="0" tIns="0" rIns="0" bIns="0" rtlCol="0" anchor="t"/>
          <a:lstStyle/>
          <a:p>
            <a:pPr algn="l">
              <a:lnSpc>
                <a:spcPts val="3000"/>
              </a:lnSpc>
            </a:pPr>
            <a:r>
              <a:rPr lang="en-US" sz="2400" b="1" spc="-12" kern="0" dirty="0">
                <a:solidFill>
                  <a:srgbClr val="000000"/>
                </a:solidFill>
                <a:latin typeface="Space Grotesk" pitchFamily="34" charset="0"/>
                <a:ea typeface="Space Grotesk" pitchFamily="34" charset="-122"/>
                <a:cs typeface="Space Grotesk" pitchFamily="34" charset="-120"/>
              </a:rPr>
              <a:t>Principales fonctionnalités de GitLab</a:t>
            </a:r>
            <a:endParaRPr lang="en-US" sz="2025" dirty="0"/>
          </a:p>
        </p:txBody>
      </p:sp>
      <p:sp>
        <p:nvSpPr>
          <p:cNvPr id="5" name="Shape 2"/>
          <p:cNvSpPr/>
          <p:nvPr/>
        </p:nvSpPr>
        <p:spPr>
          <a:xfrm>
            <a:off x="513971" y="2407430"/>
            <a:ext cx="8191290" cy="0"/>
          </a:xfrm>
          <a:prstGeom prst="line">
            <a:avLst/>
          </a:prstGeom>
          <a:solidFill>
            <a:srgbClr val="C6FF00"/>
          </a:solidFill>
          <a:ln w="5292">
            <a:solidFill>
              <a:srgbClr val="000000"/>
            </a:solidFill>
            <a:prstDash val="solid"/>
            <a:headEnd type="none"/>
            <a:tailEnd type="none"/>
          </a:ln>
        </p:spPr>
      </p:sp>
      <p:sp>
        <p:nvSpPr>
          <p:cNvPr id="6" name="Shape 3"/>
          <p:cNvSpPr/>
          <p:nvPr/>
        </p:nvSpPr>
        <p:spPr>
          <a:xfrm>
            <a:off x="469702" y="2888369"/>
            <a:ext cx="8191290" cy="0"/>
          </a:xfrm>
          <a:prstGeom prst="line">
            <a:avLst/>
          </a:prstGeom>
          <a:solidFill>
            <a:srgbClr val="C6FF00"/>
          </a:solidFill>
          <a:ln w="5292">
            <a:solidFill>
              <a:srgbClr val="000000"/>
            </a:solidFill>
            <a:prstDash val="solid"/>
            <a:headEnd type="none"/>
            <a:tailEnd type="none"/>
          </a:ln>
        </p:spPr>
      </p:sp>
      <p:sp>
        <p:nvSpPr>
          <p:cNvPr id="7" name="Text 4"/>
          <p:cNvSpPr/>
          <p:nvPr/>
        </p:nvSpPr>
        <p:spPr>
          <a:xfrm>
            <a:off x="953166" y="2567445"/>
            <a:ext cx="3657600" cy="228600"/>
          </a:xfrm>
          <a:prstGeom prst="rect">
            <a:avLst/>
          </a:prstGeom>
          <a:noFill/>
          <a:ln/>
        </p:spPr>
        <p:txBody>
          <a:bodyPr wrap="square" lIns="0" tIns="0" rIns="0" bIns="0" rtlCol="0" anchor="ctr"/>
          <a:lstStyle/>
          <a:p>
            <a:pPr algn="l">
              <a:lnSpc>
                <a:spcPts val="1800"/>
              </a:lnSpc>
            </a:pPr>
            <a:r>
              <a:rPr lang="en-US" sz="1100" b="1" spc="12" kern="0" dirty="0">
                <a:solidFill>
                  <a:srgbClr val="000000"/>
                </a:solidFill>
                <a:latin typeface="Space Grotesk" pitchFamily="34" charset="0"/>
                <a:ea typeface="Space Grotesk" pitchFamily="34" charset="-122"/>
                <a:cs typeface="Space Grotesk" pitchFamily="34" charset="-120"/>
              </a:rPr>
              <a:t>Gestion de Repository Git</a:t>
            </a:r>
            <a:endParaRPr lang="en-US" sz="1125" dirty="0"/>
          </a:p>
        </p:txBody>
      </p:sp>
      <p:pic>
        <p:nvPicPr>
          <p:cNvPr id="8" name="Image 0" descr="https://pitch-assets-ccb95893-de3f-4266-973c-20049231b248.s3.eu-west-1.amazonaws.com/35d8e0b2-3d74-4c47-aeae-31ede86a7a1b?pitch-bytes=749&amp;pitch-content-type=image%2Fpng">    </p:cNvPr>
          <p:cNvPicPr>
            <a:picLocks noChangeAspect="1"/>
          </p:cNvPicPr>
          <p:nvPr/>
        </p:nvPicPr>
        <p:blipFill>
          <a:blip r:embed="rId1"/>
          <a:srcRect l="0" r="0" t="0" b="0"/>
          <a:stretch/>
        </p:blipFill>
        <p:spPr>
          <a:xfrm>
            <a:off x="567679" y="2590636"/>
            <a:ext cx="187029" cy="187029"/>
          </a:xfrm>
          <a:prstGeom prst="rect">
            <a:avLst/>
          </a:prstGeom>
        </p:spPr>
      </p:pic>
      <p:sp>
        <p:nvSpPr>
          <p:cNvPr id="9" name="Shape 5"/>
          <p:cNvSpPr/>
          <p:nvPr/>
        </p:nvSpPr>
        <p:spPr>
          <a:xfrm>
            <a:off x="477080" y="3355885"/>
            <a:ext cx="8191290" cy="0"/>
          </a:xfrm>
          <a:prstGeom prst="line">
            <a:avLst/>
          </a:prstGeom>
          <a:solidFill>
            <a:srgbClr val="C6FF00"/>
          </a:solidFill>
          <a:ln w="5292">
            <a:solidFill>
              <a:srgbClr val="000000"/>
            </a:solidFill>
            <a:prstDash val="solid"/>
            <a:headEnd type="none"/>
            <a:tailEnd type="none"/>
          </a:ln>
        </p:spPr>
      </p:sp>
      <p:sp>
        <p:nvSpPr>
          <p:cNvPr id="10" name="Text 6"/>
          <p:cNvSpPr/>
          <p:nvPr/>
        </p:nvSpPr>
        <p:spPr>
          <a:xfrm>
            <a:off x="960545" y="3034431"/>
            <a:ext cx="3657600" cy="228600"/>
          </a:xfrm>
          <a:prstGeom prst="rect">
            <a:avLst/>
          </a:prstGeom>
          <a:noFill/>
          <a:ln/>
        </p:spPr>
        <p:txBody>
          <a:bodyPr wrap="square" lIns="0" tIns="0" rIns="0" bIns="0" rtlCol="0" anchor="ctr"/>
          <a:lstStyle/>
          <a:p>
            <a:pPr algn="l">
              <a:lnSpc>
                <a:spcPts val="1800"/>
              </a:lnSpc>
            </a:pPr>
            <a:r>
              <a:rPr lang="en-US" sz="1100" b="1" spc="12" kern="0" dirty="0">
                <a:solidFill>
                  <a:srgbClr val="000000"/>
                </a:solidFill>
                <a:latin typeface="Space Grotesk" pitchFamily="34" charset="0"/>
                <a:ea typeface="Space Grotesk" pitchFamily="34" charset="-122"/>
                <a:cs typeface="Space Grotesk" pitchFamily="34" charset="-120"/>
              </a:rPr>
              <a:t>Wiki et Documentation</a:t>
            </a:r>
            <a:endParaRPr lang="en-US" sz="1125" dirty="0"/>
          </a:p>
        </p:txBody>
      </p:sp>
      <p:pic>
        <p:nvPicPr>
          <p:cNvPr id="11" name="Image 1" descr="https://pitch-assets-ccb95893-de3f-4266-973c-20049231b248.s3.eu-west-1.amazonaws.com/35d8e0b2-3d74-4c47-aeae-31ede86a7a1b?pitch-bytes=749&amp;pitch-content-type=image%2Fpng">    </p:cNvPr>
          <p:cNvPicPr>
            <a:picLocks noChangeAspect="1"/>
          </p:cNvPicPr>
          <p:nvPr/>
        </p:nvPicPr>
        <p:blipFill>
          <a:blip r:embed="rId2"/>
          <a:srcRect l="0" r="0" t="0" b="0"/>
          <a:stretch/>
        </p:blipFill>
        <p:spPr>
          <a:xfrm>
            <a:off x="575057" y="3058151"/>
            <a:ext cx="187029" cy="187029"/>
          </a:xfrm>
          <a:prstGeom prst="rect">
            <a:avLst/>
          </a:prstGeom>
        </p:spPr>
      </p:pic>
      <p:sp>
        <p:nvSpPr>
          <p:cNvPr id="12" name="Shape 7"/>
          <p:cNvSpPr/>
          <p:nvPr/>
        </p:nvSpPr>
        <p:spPr>
          <a:xfrm>
            <a:off x="477080" y="3823400"/>
            <a:ext cx="8183861" cy="0"/>
          </a:xfrm>
          <a:prstGeom prst="line">
            <a:avLst/>
          </a:prstGeom>
          <a:solidFill>
            <a:srgbClr val="C6FF00"/>
          </a:solidFill>
          <a:ln w="5292">
            <a:solidFill>
              <a:srgbClr val="000000"/>
            </a:solidFill>
            <a:prstDash val="solid"/>
            <a:headEnd type="none"/>
            <a:tailEnd type="none"/>
          </a:ln>
        </p:spPr>
      </p:sp>
      <p:sp>
        <p:nvSpPr>
          <p:cNvPr id="13" name="Text 8"/>
          <p:cNvSpPr/>
          <p:nvPr/>
        </p:nvSpPr>
        <p:spPr>
          <a:xfrm>
            <a:off x="960545" y="3501946"/>
            <a:ext cx="3657600" cy="228601"/>
          </a:xfrm>
          <a:prstGeom prst="rect">
            <a:avLst/>
          </a:prstGeom>
          <a:noFill/>
          <a:ln/>
        </p:spPr>
        <p:txBody>
          <a:bodyPr wrap="square" lIns="0" tIns="0" rIns="0" bIns="0" rtlCol="0" anchor="ctr"/>
          <a:lstStyle/>
          <a:p>
            <a:pPr algn="l">
              <a:lnSpc>
                <a:spcPts val="1800"/>
              </a:lnSpc>
            </a:pPr>
            <a:r>
              <a:rPr lang="en-US" sz="1100" b="1" spc="12" kern="0" dirty="0">
                <a:solidFill>
                  <a:srgbClr val="000000"/>
                </a:solidFill>
                <a:latin typeface="Space Grotesk" pitchFamily="34" charset="0"/>
                <a:ea typeface="Space Grotesk" pitchFamily="34" charset="-122"/>
                <a:cs typeface="Space Grotesk" pitchFamily="34" charset="-120"/>
              </a:rPr>
              <a:t>Livraison Continue (CD)</a:t>
            </a:r>
            <a:endParaRPr lang="en-US" sz="1125" dirty="0"/>
          </a:p>
        </p:txBody>
      </p:sp>
      <p:pic>
        <p:nvPicPr>
          <p:cNvPr id="14" name="Image 2" descr="https://pitch-assets-ccb95893-de3f-4266-973c-20049231b248.s3.eu-west-1.amazonaws.com/35d8e0b2-3d74-4c47-aeae-31ede86a7a1b?pitch-bytes=749&amp;pitch-content-type=image%2Fpng">    </p:cNvPr>
          <p:cNvPicPr>
            <a:picLocks noChangeAspect="1"/>
          </p:cNvPicPr>
          <p:nvPr/>
        </p:nvPicPr>
        <p:blipFill>
          <a:blip r:embed="rId3"/>
          <a:srcRect l="0" r="0" t="0" b="0"/>
          <a:stretch/>
        </p:blipFill>
        <p:spPr>
          <a:xfrm>
            <a:off x="575057" y="3525667"/>
            <a:ext cx="187029" cy="187029"/>
          </a:xfrm>
          <a:prstGeom prst="rect">
            <a:avLst/>
          </a:prstGeom>
        </p:spPr>
      </p:pic>
      <p:sp>
        <p:nvSpPr>
          <p:cNvPr id="15" name="Shape 9"/>
          <p:cNvSpPr/>
          <p:nvPr/>
        </p:nvSpPr>
        <p:spPr>
          <a:xfrm>
            <a:off x="477080" y="4243290"/>
            <a:ext cx="8191290" cy="0"/>
          </a:xfrm>
          <a:prstGeom prst="line">
            <a:avLst/>
          </a:prstGeom>
          <a:solidFill>
            <a:srgbClr val="C6FF00"/>
          </a:solidFill>
          <a:ln w="5292">
            <a:solidFill>
              <a:srgbClr val="000000"/>
            </a:solidFill>
            <a:prstDash val="solid"/>
            <a:headEnd type="none"/>
            <a:tailEnd type="none"/>
          </a:ln>
        </p:spPr>
      </p:sp>
      <p:sp>
        <p:nvSpPr>
          <p:cNvPr id="16" name="Text 10"/>
          <p:cNvSpPr/>
          <p:nvPr/>
        </p:nvSpPr>
        <p:spPr>
          <a:xfrm>
            <a:off x="960545" y="3921837"/>
            <a:ext cx="3657600" cy="228600"/>
          </a:xfrm>
          <a:prstGeom prst="rect">
            <a:avLst/>
          </a:prstGeom>
          <a:noFill/>
          <a:ln/>
        </p:spPr>
        <p:txBody>
          <a:bodyPr wrap="square" lIns="0" tIns="0" rIns="0" bIns="0" rtlCol="0" anchor="ctr"/>
          <a:lstStyle/>
          <a:p>
            <a:pPr algn="l">
              <a:lnSpc>
                <a:spcPts val="1800"/>
              </a:lnSpc>
            </a:pPr>
            <a:r>
              <a:rPr lang="en-US" sz="1100" b="1" spc="12" kern="0" dirty="0">
                <a:solidFill>
                  <a:srgbClr val="000000"/>
                </a:solidFill>
                <a:latin typeface="Space Grotesk" pitchFamily="34" charset="0"/>
                <a:ea typeface="Space Grotesk" pitchFamily="34" charset="-122"/>
                <a:cs typeface="Space Grotesk" pitchFamily="34" charset="-120"/>
              </a:rPr>
              <a:t>Gestion de Portefeuille de Projets</a:t>
            </a:r>
            <a:endParaRPr lang="en-US" sz="1125" dirty="0"/>
          </a:p>
        </p:txBody>
      </p:sp>
      <p:pic>
        <p:nvPicPr>
          <p:cNvPr id="17" name="Image 3" descr="https://pitch-assets-ccb95893-de3f-4266-973c-20049231b248.s3.eu-west-1.amazonaws.com/35d8e0b2-3d74-4c47-aeae-31ede86a7a1b?pitch-bytes=749&amp;pitch-content-type=image%2Fpng">    </p:cNvPr>
          <p:cNvPicPr>
            <a:picLocks noChangeAspect="1"/>
          </p:cNvPicPr>
          <p:nvPr/>
        </p:nvPicPr>
        <p:blipFill>
          <a:blip r:embed="rId4"/>
          <a:srcRect l="0" r="0" t="0" b="0"/>
          <a:stretch/>
        </p:blipFill>
        <p:spPr>
          <a:xfrm>
            <a:off x="575057" y="3945557"/>
            <a:ext cx="187029" cy="187029"/>
          </a:xfrm>
          <a:prstGeom prst="rect">
            <a:avLst/>
          </a:prstGeom>
        </p:spPr>
      </p:pic>
      <p:sp>
        <p:nvSpPr>
          <p:cNvPr id="18" name="Shape 11"/>
          <p:cNvSpPr/>
          <p:nvPr/>
        </p:nvSpPr>
        <p:spPr>
          <a:xfrm>
            <a:off x="477080" y="4663181"/>
            <a:ext cx="8191290" cy="0"/>
          </a:xfrm>
          <a:prstGeom prst="line">
            <a:avLst/>
          </a:prstGeom>
          <a:solidFill>
            <a:srgbClr val="C6FF00"/>
          </a:solidFill>
          <a:ln w="5292">
            <a:solidFill>
              <a:srgbClr val="000000"/>
            </a:solidFill>
            <a:prstDash val="solid"/>
            <a:headEnd type="none"/>
            <a:tailEnd type="none"/>
          </a:ln>
        </p:spPr>
      </p:sp>
      <p:sp>
        <p:nvSpPr>
          <p:cNvPr id="19" name="Text 12"/>
          <p:cNvSpPr/>
          <p:nvPr/>
        </p:nvSpPr>
        <p:spPr>
          <a:xfrm>
            <a:off x="960545" y="4341728"/>
            <a:ext cx="3657600" cy="228600"/>
          </a:xfrm>
          <a:prstGeom prst="rect">
            <a:avLst/>
          </a:prstGeom>
          <a:noFill/>
          <a:ln/>
        </p:spPr>
        <p:txBody>
          <a:bodyPr wrap="square" lIns="0" tIns="0" rIns="0" bIns="0" rtlCol="0" anchor="ctr"/>
          <a:lstStyle/>
          <a:p>
            <a:pPr algn="l">
              <a:lnSpc>
                <a:spcPts val="1800"/>
              </a:lnSpc>
            </a:pPr>
            <a:r>
              <a:rPr lang="en-US" sz="1100" b="1" spc="12" kern="0" dirty="0">
                <a:solidFill>
                  <a:srgbClr val="000000"/>
                </a:solidFill>
                <a:latin typeface="Space Grotesk" pitchFamily="34" charset="0"/>
                <a:ea typeface="Space Grotesk" pitchFamily="34" charset="-122"/>
                <a:cs typeface="Space Grotesk" pitchFamily="34" charset="-120"/>
              </a:rPr>
              <a:t>Gestion de Configuration et Infrastructure </a:t>
            </a:r>
            <a:endParaRPr lang="en-US" sz="1125" dirty="0"/>
          </a:p>
        </p:txBody>
      </p:sp>
      <p:pic>
        <p:nvPicPr>
          <p:cNvPr id="20" name="Image 4" descr="https://pitch-assets-ccb95893-de3f-4266-973c-20049231b248.s3.eu-west-1.amazonaws.com/35d8e0b2-3d74-4c47-aeae-31ede86a7a1b?pitch-bytes=749&amp;pitch-content-type=image%2Fpng">    </p:cNvPr>
          <p:cNvPicPr>
            <a:picLocks noChangeAspect="1"/>
          </p:cNvPicPr>
          <p:nvPr/>
        </p:nvPicPr>
        <p:blipFill>
          <a:blip r:embed="rId5"/>
          <a:srcRect l="0" r="0" t="0" b="0"/>
          <a:stretch/>
        </p:blipFill>
        <p:spPr>
          <a:xfrm>
            <a:off x="575057" y="4365448"/>
            <a:ext cx="187029" cy="187029"/>
          </a:xfrm>
          <a:prstGeom prst="rect">
            <a:avLst/>
          </a:prstGeom>
        </p:spPr>
      </p:pic>
      <p:sp>
        <p:nvSpPr>
          <p:cNvPr id="21" name="Text 13"/>
          <p:cNvSpPr/>
          <p:nvPr/>
        </p:nvSpPr>
        <p:spPr>
          <a:xfrm>
            <a:off x="4901165" y="2552689"/>
            <a:ext cx="3657600" cy="228600"/>
          </a:xfrm>
          <a:prstGeom prst="rect">
            <a:avLst/>
          </a:prstGeom>
          <a:noFill/>
          <a:ln/>
        </p:spPr>
        <p:txBody>
          <a:bodyPr wrap="square" lIns="0" tIns="0" rIns="0" bIns="0" rtlCol="0" anchor="ctr"/>
          <a:lstStyle/>
          <a:p>
            <a:pPr algn="l">
              <a:lnSpc>
                <a:spcPts val="1800"/>
              </a:lnSpc>
            </a:pPr>
            <a:r>
              <a:rPr lang="en-US" sz="1100" b="1" spc="12" kern="0" dirty="0">
                <a:solidFill>
                  <a:srgbClr val="000000"/>
                </a:solidFill>
                <a:latin typeface="Space Grotesk" pitchFamily="34" charset="0"/>
                <a:ea typeface="Space Grotesk" pitchFamily="34" charset="-122"/>
                <a:cs typeface="Space Grotesk" pitchFamily="34" charset="-120"/>
              </a:rPr>
              <a:t>Suivi des Problèmes (Issue Tracking)</a:t>
            </a:r>
            <a:endParaRPr lang="en-US" sz="1125" dirty="0"/>
          </a:p>
        </p:txBody>
      </p:sp>
      <p:pic>
        <p:nvPicPr>
          <p:cNvPr id="22" name="Image 5" descr="https://pitch-assets-ccb95893-de3f-4266-973c-20049231b248.s3.eu-west-1.amazonaws.com/35d8e0b2-3d74-4c47-aeae-31ede86a7a1b?pitch-bytes=749&amp;pitch-content-type=image%2Fpng">    </p:cNvPr>
          <p:cNvPicPr>
            <a:picLocks noChangeAspect="1"/>
          </p:cNvPicPr>
          <p:nvPr/>
        </p:nvPicPr>
        <p:blipFill>
          <a:blip r:embed="rId6"/>
          <a:srcRect l="0" r="0" t="0" b="0"/>
          <a:stretch/>
        </p:blipFill>
        <p:spPr>
          <a:xfrm>
            <a:off x="4515678" y="2575880"/>
            <a:ext cx="187029" cy="187029"/>
          </a:xfrm>
          <a:prstGeom prst="rect">
            <a:avLst/>
          </a:prstGeom>
        </p:spPr>
      </p:pic>
      <p:sp>
        <p:nvSpPr>
          <p:cNvPr id="23" name="Text 14"/>
          <p:cNvSpPr/>
          <p:nvPr/>
        </p:nvSpPr>
        <p:spPr>
          <a:xfrm>
            <a:off x="4908544" y="3020204"/>
            <a:ext cx="3657600" cy="228600"/>
          </a:xfrm>
          <a:prstGeom prst="rect">
            <a:avLst/>
          </a:prstGeom>
          <a:noFill/>
          <a:ln/>
        </p:spPr>
        <p:txBody>
          <a:bodyPr wrap="square" lIns="0" tIns="0" rIns="0" bIns="0" rtlCol="0" anchor="ctr"/>
          <a:lstStyle/>
          <a:p>
            <a:pPr algn="l">
              <a:lnSpc>
                <a:spcPts val="1800"/>
              </a:lnSpc>
            </a:pPr>
            <a:r>
              <a:rPr lang="en-US" sz="1100" b="1" spc="12" kern="0" dirty="0">
                <a:solidFill>
                  <a:srgbClr val="000000"/>
                </a:solidFill>
                <a:latin typeface="Space Grotesk" pitchFamily="34" charset="0"/>
                <a:ea typeface="Space Grotesk" pitchFamily="34" charset="-122"/>
                <a:cs typeface="Space Grotesk" pitchFamily="34" charset="-120"/>
              </a:rPr>
              <a:t>Intégration Continue (CI)</a:t>
            </a:r>
            <a:endParaRPr lang="en-US" sz="1125" dirty="0"/>
          </a:p>
        </p:txBody>
      </p:sp>
      <p:pic>
        <p:nvPicPr>
          <p:cNvPr id="24" name="Image 6" descr="https://pitch-assets-ccb95893-de3f-4266-973c-20049231b248.s3.eu-west-1.amazonaws.com/35d8e0b2-3d74-4c47-aeae-31ede86a7a1b?pitch-bytes=749&amp;pitch-content-type=image%2Fpng">    </p:cNvPr>
          <p:cNvPicPr>
            <a:picLocks noChangeAspect="1"/>
          </p:cNvPicPr>
          <p:nvPr/>
        </p:nvPicPr>
        <p:blipFill>
          <a:blip r:embed="rId7"/>
          <a:srcRect l="0" r="0" t="0" b="0"/>
          <a:stretch/>
        </p:blipFill>
        <p:spPr>
          <a:xfrm>
            <a:off x="4523056" y="3043395"/>
            <a:ext cx="187029" cy="187029"/>
          </a:xfrm>
          <a:prstGeom prst="rect">
            <a:avLst/>
          </a:prstGeom>
        </p:spPr>
      </p:pic>
      <p:sp>
        <p:nvSpPr>
          <p:cNvPr id="25" name="Text 15"/>
          <p:cNvSpPr/>
          <p:nvPr/>
        </p:nvSpPr>
        <p:spPr>
          <a:xfrm>
            <a:off x="4908544" y="3487720"/>
            <a:ext cx="3657600" cy="228600"/>
          </a:xfrm>
          <a:prstGeom prst="rect">
            <a:avLst/>
          </a:prstGeom>
          <a:noFill/>
          <a:ln/>
        </p:spPr>
        <p:txBody>
          <a:bodyPr wrap="square" lIns="0" tIns="0" rIns="0" bIns="0" rtlCol="0" anchor="ctr"/>
          <a:lstStyle/>
          <a:p>
            <a:pPr algn="l">
              <a:lnSpc>
                <a:spcPts val="1800"/>
              </a:lnSpc>
            </a:pPr>
            <a:r>
              <a:rPr lang="en-US" sz="1100" b="1" spc="12" kern="0" dirty="0">
                <a:solidFill>
                  <a:srgbClr val="000000"/>
                </a:solidFill>
                <a:latin typeface="Space Grotesk" pitchFamily="34" charset="0"/>
                <a:ea typeface="Space Grotesk" pitchFamily="34" charset="-122"/>
                <a:cs typeface="Space Grotesk" pitchFamily="34" charset="-120"/>
              </a:rPr>
              <a:t>Gestion des Déploiements (Ops)</a:t>
            </a:r>
            <a:endParaRPr lang="en-US" sz="1125" dirty="0"/>
          </a:p>
        </p:txBody>
      </p:sp>
      <p:pic>
        <p:nvPicPr>
          <p:cNvPr id="26" name="Image 7" descr="https://pitch-assets-ccb95893-de3f-4266-973c-20049231b248.s3.eu-west-1.amazonaws.com/35d8e0b2-3d74-4c47-aeae-31ede86a7a1b?pitch-bytes=749&amp;pitch-content-type=image%2Fpng">    </p:cNvPr>
          <p:cNvPicPr>
            <a:picLocks noChangeAspect="1"/>
          </p:cNvPicPr>
          <p:nvPr/>
        </p:nvPicPr>
        <p:blipFill>
          <a:blip r:embed="rId8"/>
          <a:srcRect l="0" r="0" t="0" b="0"/>
          <a:stretch/>
        </p:blipFill>
        <p:spPr>
          <a:xfrm>
            <a:off x="4523056" y="3510911"/>
            <a:ext cx="187029" cy="187029"/>
          </a:xfrm>
          <a:prstGeom prst="rect">
            <a:avLst/>
          </a:prstGeom>
        </p:spPr>
      </p:pic>
      <p:sp>
        <p:nvSpPr>
          <p:cNvPr id="27" name="Text 16"/>
          <p:cNvSpPr/>
          <p:nvPr/>
        </p:nvSpPr>
        <p:spPr>
          <a:xfrm>
            <a:off x="4908544" y="3907610"/>
            <a:ext cx="3657600" cy="228601"/>
          </a:xfrm>
          <a:prstGeom prst="rect">
            <a:avLst/>
          </a:prstGeom>
          <a:noFill/>
          <a:ln/>
        </p:spPr>
        <p:txBody>
          <a:bodyPr wrap="square" lIns="0" tIns="0" rIns="0" bIns="0" rtlCol="0" anchor="ctr"/>
          <a:lstStyle/>
          <a:p>
            <a:pPr algn="l">
              <a:lnSpc>
                <a:spcPts val="1800"/>
              </a:lnSpc>
            </a:pPr>
            <a:r>
              <a:rPr lang="en-US" sz="1100" b="1" spc="12" kern="0" dirty="0">
                <a:solidFill>
                  <a:srgbClr val="000000"/>
                </a:solidFill>
                <a:latin typeface="Space Grotesk" pitchFamily="34" charset="0"/>
                <a:ea typeface="Space Grotesk" pitchFamily="34" charset="-122"/>
                <a:cs typeface="Space Grotesk" pitchFamily="34" charset="-120"/>
              </a:rPr>
              <a:t>Sécurité</a:t>
            </a:r>
            <a:endParaRPr lang="en-US" sz="1125" dirty="0"/>
          </a:p>
        </p:txBody>
      </p:sp>
      <p:pic>
        <p:nvPicPr>
          <p:cNvPr id="28" name="Image 8" descr="https://pitch-assets-ccb95893-de3f-4266-973c-20049231b248.s3.eu-west-1.amazonaws.com/35d8e0b2-3d74-4c47-aeae-31ede86a7a1b?pitch-bytes=749&amp;pitch-content-type=image%2Fpng">    </p:cNvPr>
          <p:cNvPicPr>
            <a:picLocks noChangeAspect="1"/>
          </p:cNvPicPr>
          <p:nvPr/>
        </p:nvPicPr>
        <p:blipFill>
          <a:blip r:embed="rId9"/>
          <a:srcRect l="0" r="0" t="0" b="0"/>
          <a:stretch/>
        </p:blipFill>
        <p:spPr>
          <a:xfrm>
            <a:off x="4523056" y="3930801"/>
            <a:ext cx="187029" cy="187029"/>
          </a:xfrm>
          <a:prstGeom prst="rect">
            <a:avLst/>
          </a:prstGeom>
        </p:spPr>
      </p:pic>
      <p:sp>
        <p:nvSpPr>
          <p:cNvPr id="29" name="Text 17"/>
          <p:cNvSpPr/>
          <p:nvPr/>
        </p:nvSpPr>
        <p:spPr>
          <a:xfrm>
            <a:off x="465773" y="218454"/>
            <a:ext cx="3657600" cy="137120"/>
          </a:xfrm>
          <a:prstGeom prst="rect">
            <a:avLst/>
          </a:prstGeom>
          <a:noFill/>
          <a:ln/>
        </p:spPr>
        <p:txBody>
          <a:bodyPr wrap="square" lIns="0" tIns="0" rIns="0" bIns="0" rtlCol="0" anchor="t"/>
          <a:lstStyle/>
          <a:p>
            <a:pPr algn="l">
              <a:lnSpc>
                <a:spcPts val="1080"/>
              </a:lnSpc>
            </a:pPr>
            <a:r>
              <a:rPr lang="en-US" sz="700" b="1" spc="12" kern="0" dirty="0">
                <a:solidFill>
                  <a:srgbClr val="000000"/>
                </a:solidFill>
                <a:latin typeface="Space Grotesk" pitchFamily="34" charset="0"/>
                <a:ea typeface="Space Grotesk" pitchFamily="34" charset="-122"/>
                <a:cs typeface="Space Grotesk" pitchFamily="34" charset="-120"/>
              </a:rPr>
              <a:t>MindMagic</a:t>
            </a:r>
            <a:endParaRPr lang="en-US" sz="675" dirty="0"/>
          </a:p>
        </p:txBody>
      </p:sp>
      <p:sp>
        <p:nvSpPr>
          <p:cNvPr id="30" name="Text 18"/>
          <p:cNvSpPr/>
          <p:nvPr/>
        </p:nvSpPr>
        <p:spPr>
          <a:xfrm>
            <a:off x="5574350" y="215911"/>
            <a:ext cx="3657600" cy="137120"/>
          </a:xfrm>
          <a:prstGeom prst="rect">
            <a:avLst/>
          </a:prstGeom>
          <a:noFill/>
          <a:ln/>
        </p:spPr>
        <p:txBody>
          <a:bodyPr wrap="square" lIns="0" tIns="0" rIns="0" bIns="0" rtlCol="0" anchor="b"/>
          <a:lstStyle/>
          <a:p>
            <a:pPr algn="r">
              <a:lnSpc>
                <a:spcPts val="1080"/>
              </a:lnSpc>
            </a:pPr>
            <a:r>
              <a:rPr lang="en-US" sz="700" b="1" spc="12" kern="0" dirty="0">
                <a:solidFill>
                  <a:srgbClr val="000000"/>
                </a:solidFill>
                <a:latin typeface="Space Grotesk" pitchFamily="34" charset="0"/>
                <a:ea typeface="Space Grotesk" pitchFamily="34" charset="-122"/>
                <a:cs typeface="Space Grotesk" pitchFamily="34" charset="-120"/>
              </a:rPr>
              <a:t>July 2024</a:t>
            </a:r>
            <a:endParaRPr lang="en-US" sz="675" dirty="0"/>
          </a:p>
        </p:txBody>
      </p:sp>
      <p:sp>
        <p:nvSpPr>
          <p:cNvPr id="31" name="Text 19"/>
          <p:cNvSpPr/>
          <p:nvPr/>
        </p:nvSpPr>
        <p:spPr>
          <a:xfrm>
            <a:off x="464489" y="1064310"/>
            <a:ext cx="8229600" cy="964406"/>
          </a:xfrm>
          <a:prstGeom prst="rect">
            <a:avLst/>
          </a:prstGeom>
          <a:noFill/>
          <a:ln/>
        </p:spPr>
        <p:txBody>
          <a:bodyPr wrap="square" lIns="0" tIns="0" rIns="0" bIns="0" rtlCol="0" anchor="t"/>
          <a:lstStyle/>
          <a:p>
            <a:pPr algn="l">
              <a:lnSpc>
                <a:spcPts val="2531"/>
              </a:lnSpc>
            </a:pPr>
            <a:r>
              <a:rPr lang="en-US" sz="1400" b="0" spc="-12" kern="0" dirty="0">
                <a:solidFill>
                  <a:srgbClr val="000000"/>
                </a:solidFill>
                <a:latin typeface="Space Grotesk" pitchFamily="34" charset="0"/>
                <a:ea typeface="Space Grotesk" pitchFamily="34" charset="-122"/>
                <a:cs typeface="Space Grotesk" pitchFamily="34" charset="-120"/>
              </a:rPr>
              <a:t>         GitLab offre une plateforme intégrée qui couvre l'ensemble du cycle de vie du développement logiciel, de la gestion du code source à la livraison continue, en passant par la gestion des projets et des opérations.</a:t>
            </a:r>
            <a:endParaRPr lang="en-US" sz="2025" dirty="0"/>
          </a:p>
        </p:txBody>
      </p:sp>
      <p:pic>
        <p:nvPicPr>
          <p:cNvPr id="32" name="Image 9" descr="https://pitch-assets-ccb95893-de3f-4266-973c-20049231b248.s3.eu-west-1.amazonaws.com/try-pitch-pdf-export-logo.svg">
            <a:hlinkClick r:id="rId12" tooltip=""/>
          </p:cNvPr>
          <p:cNvPicPr>
            <a:picLocks noChangeAspect="1"/>
          </p:cNvPicPr>
          <p:nvPr/>
        </p:nvPicPr>
        <p:blipFill>
          <a:blip r:embed="rId10">
            <a:extLst>
              <a:ext uri="{96DAC541-7B7A-43D3-8B79-37D633B846F1}">
                <asvg:svgBlip xmlns:asvg="http://schemas.microsoft.com/office/drawing/2016/SVG/main" r:embed="rId11"/>
              </a:ext>
            </a:extLst>
          </a:blip>
          <a:srcRect l="0" r="0" t="0" b="0"/>
          <a:stretch/>
        </p:blipFill>
        <p:spPr>
          <a:xfrm>
            <a:off x="136595" y="4803153"/>
            <a:ext cx="515221" cy="227303"/>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62346" y="854127"/>
            <a:ext cx="6400800" cy="321469"/>
          </a:xfrm>
          <a:prstGeom prst="rect">
            <a:avLst/>
          </a:prstGeom>
          <a:noFill/>
          <a:ln/>
        </p:spPr>
        <p:txBody>
          <a:bodyPr wrap="square" lIns="0" tIns="0" rIns="0" bIns="0" rtlCol="0" anchor="ctr"/>
          <a:lstStyle/>
          <a:p>
            <a:pPr algn="l">
              <a:lnSpc>
                <a:spcPts val="2531"/>
              </a:lnSpc>
            </a:pPr>
            <a:r>
              <a:rPr lang="en-US" sz="2000" b="0" spc="-12" kern="0" dirty="0">
                <a:solidFill>
                  <a:srgbClr val="000000"/>
                </a:solidFill>
                <a:latin typeface="Space Grotesk" pitchFamily="34" charset="0"/>
                <a:ea typeface="Space Grotesk" pitchFamily="34" charset="-122"/>
                <a:cs typeface="Space Grotesk" pitchFamily="34" charset="-120"/>
              </a:rPr>
              <a:t>Principes de fonctionnement de Gitlab CI/CD :</a:t>
            </a:r>
            <a:endParaRPr lang="en-US" sz="2025" dirty="0"/>
          </a:p>
        </p:txBody>
      </p:sp>
      <p:sp>
        <p:nvSpPr>
          <p:cNvPr id="4" name="Text 1"/>
          <p:cNvSpPr/>
          <p:nvPr/>
        </p:nvSpPr>
        <p:spPr>
          <a:xfrm>
            <a:off x="465773" y="218454"/>
            <a:ext cx="3657600" cy="137120"/>
          </a:xfrm>
          <a:prstGeom prst="rect">
            <a:avLst/>
          </a:prstGeom>
          <a:noFill/>
          <a:ln/>
        </p:spPr>
        <p:txBody>
          <a:bodyPr wrap="square" lIns="0" tIns="0" rIns="0" bIns="0" rtlCol="0" anchor="t"/>
          <a:lstStyle/>
          <a:p>
            <a:pPr algn="l">
              <a:lnSpc>
                <a:spcPts val="1080"/>
              </a:lnSpc>
            </a:pPr>
            <a:r>
              <a:rPr lang="en-US" sz="700" b="1" spc="12" kern="0" dirty="0">
                <a:solidFill>
                  <a:srgbClr val="000000"/>
                </a:solidFill>
                <a:latin typeface="Space Grotesk" pitchFamily="34" charset="0"/>
                <a:ea typeface="Space Grotesk" pitchFamily="34" charset="-122"/>
                <a:cs typeface="Space Grotesk" pitchFamily="34" charset="-120"/>
              </a:rPr>
              <a:t>MindMagic</a:t>
            </a:r>
            <a:endParaRPr lang="en-US" sz="675" dirty="0"/>
          </a:p>
        </p:txBody>
      </p:sp>
      <p:sp>
        <p:nvSpPr>
          <p:cNvPr id="5" name="Text 2"/>
          <p:cNvSpPr/>
          <p:nvPr/>
        </p:nvSpPr>
        <p:spPr>
          <a:xfrm>
            <a:off x="5574350" y="215911"/>
            <a:ext cx="3657600" cy="137120"/>
          </a:xfrm>
          <a:prstGeom prst="rect">
            <a:avLst/>
          </a:prstGeom>
          <a:noFill/>
          <a:ln/>
        </p:spPr>
        <p:txBody>
          <a:bodyPr wrap="square" lIns="0" tIns="0" rIns="0" bIns="0" rtlCol="0" anchor="b"/>
          <a:lstStyle/>
          <a:p>
            <a:pPr algn="r">
              <a:lnSpc>
                <a:spcPts val="1080"/>
              </a:lnSpc>
            </a:pPr>
            <a:r>
              <a:rPr lang="en-US" sz="700" b="1" spc="12" kern="0" dirty="0">
                <a:solidFill>
                  <a:srgbClr val="000000"/>
                </a:solidFill>
                <a:latin typeface="Space Grotesk" pitchFamily="34" charset="0"/>
                <a:ea typeface="Space Grotesk" pitchFamily="34" charset="-122"/>
                <a:cs typeface="Space Grotesk" pitchFamily="34" charset="-120"/>
              </a:rPr>
              <a:t>July 2024</a:t>
            </a:r>
            <a:endParaRPr lang="en-US" sz="675" dirty="0"/>
          </a:p>
        </p:txBody>
      </p:sp>
      <p:sp>
        <p:nvSpPr>
          <p:cNvPr id="6" name="Text 3"/>
          <p:cNvSpPr/>
          <p:nvPr/>
        </p:nvSpPr>
        <p:spPr>
          <a:xfrm>
            <a:off x="582101" y="1487713"/>
            <a:ext cx="8229600" cy="914400"/>
          </a:xfrm>
          <a:prstGeom prst="rect">
            <a:avLst/>
          </a:prstGeom>
          <a:noFill/>
          <a:ln/>
        </p:spPr>
        <p:txBody>
          <a:bodyPr wrap="square" lIns="0" tIns="0" rIns="0" bIns="0" rtlCol="0" anchor="t"/>
          <a:lstStyle/>
          <a:p>
            <a:pPr algn="l">
              <a:lnSpc>
                <a:spcPts val="1800"/>
              </a:lnSpc>
            </a:pPr>
            <a:r>
              <a:rPr lang="en-US" sz="1100" b="1" spc="12" kern="0" dirty="0">
                <a:solidFill>
                  <a:srgbClr val="000000"/>
                </a:solidFill>
                <a:latin typeface="Space Grotesk" pitchFamily="34" charset="0"/>
                <a:ea typeface="Space Grotesk" pitchFamily="34" charset="-122"/>
                <a:cs typeface="Space Grotesk" pitchFamily="34" charset="-120"/>
              </a:rPr>
              <a:t>Configuration par Code :</a:t>
            </a:r>
            <a:endParaRPr lang="en-US" sz="1125" dirty="0"/>
          </a:p>
          <a:p>
            <a:pPr algn="l" marL="190500" indent="-190500">
              <a:lnSpc>
                <a:spcPts val="1800"/>
              </a:lnSpc>
              <a:buSzPct val="100000"/>
              <a:buChar char="•"/>
            </a:pPr>
            <a:r>
              <a:rPr lang="en-US" sz="1100" b="1" spc="12" kern="0" dirty="0">
                <a:solidFill>
                  <a:srgbClr val="000000"/>
                </a:solidFill>
                <a:latin typeface="Space Grotesk" pitchFamily="34" charset="0"/>
                <a:ea typeface="Space Grotesk" pitchFamily="34" charset="-122"/>
                <a:cs typeface="Space Grotesk" pitchFamily="34" charset="-120"/>
              </a:rPr>
              <a:t>GitLab CI/CD utilise une approche de configuration par code, où les pipelines, les jobs, et d'autres configurations sont définis directement dans le fichier de configuration du projet (habituellement nommé .gitlab-ci.yml). Cela permet de versionner la configuration et de la suivre avec le code source du projet.</a:t>
            </a:r>
            <a:endParaRPr lang="en-US" sz="1125" dirty="0"/>
          </a:p>
        </p:txBody>
      </p:sp>
      <p:sp>
        <p:nvSpPr>
          <p:cNvPr id="7" name="Text 4"/>
          <p:cNvSpPr/>
          <p:nvPr/>
        </p:nvSpPr>
        <p:spPr>
          <a:xfrm>
            <a:off x="582101" y="2724055"/>
            <a:ext cx="8229600" cy="685800"/>
          </a:xfrm>
          <a:prstGeom prst="rect">
            <a:avLst/>
          </a:prstGeom>
          <a:noFill/>
          <a:ln/>
        </p:spPr>
        <p:txBody>
          <a:bodyPr wrap="square" lIns="0" tIns="0" rIns="0" bIns="0" rtlCol="0" anchor="t"/>
          <a:lstStyle/>
          <a:p>
            <a:pPr algn="l">
              <a:lnSpc>
                <a:spcPts val="1800"/>
              </a:lnSpc>
            </a:pPr>
            <a:r>
              <a:rPr lang="en-US" sz="1100" b="1" spc="12" kern="0" dirty="0">
                <a:solidFill>
                  <a:srgbClr val="000000"/>
                </a:solidFill>
                <a:latin typeface="Space Grotesk" pitchFamily="34" charset="0"/>
                <a:ea typeface="Space Grotesk" pitchFamily="34" charset="-122"/>
                <a:cs typeface="Space Grotesk" pitchFamily="34" charset="-120"/>
              </a:rPr>
              <a:t>Jobs :</a:t>
            </a:r>
            <a:endParaRPr lang="en-US" sz="1125" dirty="0"/>
          </a:p>
          <a:p>
            <a:pPr algn="l" marL="190500" indent="-190500">
              <a:lnSpc>
                <a:spcPts val="1800"/>
              </a:lnSpc>
              <a:buSzPct val="100000"/>
              <a:buChar char="•"/>
            </a:pPr>
            <a:r>
              <a:rPr lang="en-US" sz="1100" b="1" spc="12" kern="0" dirty="0">
                <a:solidFill>
                  <a:srgbClr val="000000"/>
                </a:solidFill>
                <a:latin typeface="Space Grotesk" pitchFamily="34" charset="0"/>
                <a:ea typeface="Space Grotesk" pitchFamily="34" charset="-122"/>
                <a:cs typeface="Space Grotesk" pitchFamily="34" charset="-120"/>
              </a:rPr>
              <a:t>Un job est une tâche individuelle à l'intérieur d'un pipeline. Il représente une unité d'exécution pouvant inclure des étapes telles que la compilation du code, l'exécution de tests, la construction d'artefacts, etc.</a:t>
            </a:r>
            <a:endParaRPr lang="en-US" sz="1125" dirty="0"/>
          </a:p>
        </p:txBody>
      </p:sp>
      <p:sp>
        <p:nvSpPr>
          <p:cNvPr id="8" name="Text 5"/>
          <p:cNvSpPr/>
          <p:nvPr/>
        </p:nvSpPr>
        <p:spPr>
          <a:xfrm>
            <a:off x="582101" y="3696514"/>
            <a:ext cx="8229600" cy="914400"/>
          </a:xfrm>
          <a:prstGeom prst="rect">
            <a:avLst/>
          </a:prstGeom>
          <a:noFill/>
          <a:ln/>
        </p:spPr>
        <p:txBody>
          <a:bodyPr wrap="square" lIns="0" tIns="0" rIns="0" bIns="0" rtlCol="0" anchor="t"/>
          <a:lstStyle/>
          <a:p>
            <a:pPr algn="l">
              <a:lnSpc>
                <a:spcPts val="1800"/>
              </a:lnSpc>
            </a:pPr>
            <a:r>
              <a:rPr lang="en-US" sz="1100" b="1" spc="12" kern="0" dirty="0">
                <a:solidFill>
                  <a:srgbClr val="000000"/>
                </a:solidFill>
                <a:latin typeface="Space Grotesk" pitchFamily="34" charset="0"/>
                <a:ea typeface="Space Grotesk" pitchFamily="34" charset="-122"/>
                <a:cs typeface="Space Grotesk" pitchFamily="34" charset="-120"/>
              </a:rPr>
              <a:t>Pipelines :</a:t>
            </a:r>
            <a:endParaRPr lang="en-US" sz="1125" dirty="0"/>
          </a:p>
          <a:p>
            <a:pPr algn="l" marL="190500" indent="-190500">
              <a:lnSpc>
                <a:spcPts val="1800"/>
              </a:lnSpc>
              <a:buSzPct val="100000"/>
              <a:buChar char="•"/>
            </a:pPr>
            <a:r>
              <a:rPr lang="en-US" sz="1100" b="1" spc="12" kern="0" dirty="0">
                <a:solidFill>
                  <a:srgbClr val="000000"/>
                </a:solidFill>
                <a:latin typeface="Space Grotesk" pitchFamily="34" charset="0"/>
                <a:ea typeface="Space Grotesk" pitchFamily="34" charset="-122"/>
                <a:cs typeface="Space Grotesk" pitchFamily="34" charset="-120"/>
              </a:rPr>
              <a:t>Un pipeline est un ensemble de jobs qui sont exécutés de manière séquentielle ou parallèle. Chaque pipeline est déclenché automatiquement à la suite d'une action spécifiée, comme une soumission de code ou une fusion de branches.</a:t>
            </a:r>
            <a:endParaRPr lang="en-US" sz="1125" dirty="0"/>
          </a:p>
        </p:txBody>
      </p:sp>
      <p:pic>
        <p:nvPicPr>
          <p:cNvPr id="9"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65773" y="218454"/>
            <a:ext cx="3657600" cy="137120"/>
          </a:xfrm>
          <a:prstGeom prst="rect">
            <a:avLst/>
          </a:prstGeom>
          <a:noFill/>
          <a:ln/>
        </p:spPr>
        <p:txBody>
          <a:bodyPr wrap="square" lIns="0" tIns="0" rIns="0" bIns="0" rtlCol="0" anchor="t"/>
          <a:lstStyle/>
          <a:p>
            <a:pPr algn="l">
              <a:lnSpc>
                <a:spcPts val="1080"/>
              </a:lnSpc>
            </a:pPr>
            <a:r>
              <a:rPr lang="en-US" sz="700" b="1" spc="12" kern="0" dirty="0">
                <a:solidFill>
                  <a:srgbClr val="000000"/>
                </a:solidFill>
                <a:latin typeface="Space Grotesk" pitchFamily="34" charset="0"/>
                <a:ea typeface="Space Grotesk" pitchFamily="34" charset="-122"/>
                <a:cs typeface="Space Grotesk" pitchFamily="34" charset="-120"/>
              </a:rPr>
              <a:t>MindMagic</a:t>
            </a:r>
            <a:endParaRPr lang="en-US" sz="675" dirty="0"/>
          </a:p>
        </p:txBody>
      </p:sp>
      <p:sp>
        <p:nvSpPr>
          <p:cNvPr id="4" name="Text 1"/>
          <p:cNvSpPr/>
          <p:nvPr/>
        </p:nvSpPr>
        <p:spPr>
          <a:xfrm>
            <a:off x="5574350" y="215911"/>
            <a:ext cx="3657600" cy="137120"/>
          </a:xfrm>
          <a:prstGeom prst="rect">
            <a:avLst/>
          </a:prstGeom>
          <a:noFill/>
          <a:ln/>
        </p:spPr>
        <p:txBody>
          <a:bodyPr wrap="square" lIns="0" tIns="0" rIns="0" bIns="0" rtlCol="0" anchor="b"/>
          <a:lstStyle/>
          <a:p>
            <a:pPr algn="r">
              <a:lnSpc>
                <a:spcPts val="1080"/>
              </a:lnSpc>
            </a:pPr>
            <a:r>
              <a:rPr lang="en-US" sz="700" b="1" spc="12" kern="0" dirty="0">
                <a:solidFill>
                  <a:srgbClr val="000000"/>
                </a:solidFill>
                <a:latin typeface="Space Grotesk" pitchFamily="34" charset="0"/>
                <a:ea typeface="Space Grotesk" pitchFamily="34" charset="-122"/>
                <a:cs typeface="Space Grotesk" pitchFamily="34" charset="-120"/>
              </a:rPr>
              <a:t>July 2024</a:t>
            </a:r>
            <a:endParaRPr lang="en-US" sz="675" dirty="0"/>
          </a:p>
        </p:txBody>
      </p:sp>
      <p:sp>
        <p:nvSpPr>
          <p:cNvPr id="5" name="Text 2"/>
          <p:cNvSpPr/>
          <p:nvPr/>
        </p:nvSpPr>
        <p:spPr>
          <a:xfrm>
            <a:off x="464489" y="852608"/>
            <a:ext cx="8229600" cy="914400"/>
          </a:xfrm>
          <a:prstGeom prst="rect">
            <a:avLst/>
          </a:prstGeom>
          <a:noFill/>
          <a:ln/>
        </p:spPr>
        <p:txBody>
          <a:bodyPr wrap="square" lIns="0" tIns="0" rIns="0" bIns="0" rtlCol="0" anchor="t"/>
          <a:lstStyle/>
          <a:p>
            <a:pPr algn="l">
              <a:lnSpc>
                <a:spcPts val="1800"/>
              </a:lnSpc>
            </a:pPr>
            <a:r>
              <a:rPr lang="en-US" sz="1100" b="1" spc="12" kern="0" dirty="0">
                <a:solidFill>
                  <a:srgbClr val="000000"/>
                </a:solidFill>
                <a:latin typeface="Space Grotesk" pitchFamily="34" charset="0"/>
                <a:ea typeface="Space Grotesk" pitchFamily="34" charset="-122"/>
                <a:cs typeface="Space Grotesk" pitchFamily="34" charset="-120"/>
              </a:rPr>
              <a:t>Runners :</a:t>
            </a:r>
            <a:endParaRPr lang="en-US" sz="1125" dirty="0"/>
          </a:p>
          <a:p>
            <a:pPr algn="l" marL="190500" indent="-190500">
              <a:lnSpc>
                <a:spcPts val="1800"/>
              </a:lnSpc>
              <a:buSzPct val="100000"/>
              <a:buChar char="•"/>
            </a:pPr>
            <a:r>
              <a:rPr lang="en-US" sz="1100" b="1" spc="12" kern="0" dirty="0">
                <a:solidFill>
                  <a:srgbClr val="000000"/>
                </a:solidFill>
                <a:latin typeface="Space Grotesk" pitchFamily="34" charset="0"/>
                <a:ea typeface="Space Grotesk" pitchFamily="34" charset="-122"/>
                <a:cs typeface="Space Grotesk" pitchFamily="34" charset="-120"/>
              </a:rPr>
              <a:t>Les jobs sont exécutés sur des agents d'exécution appelés "runners". GitLab CI/CD prend en charge les runners partagés, qui sont gérés par GitLab, ainsi que les runners spécifiques au projet qui peuvent être configurés par l'utilisateur.</a:t>
            </a:r>
            <a:endParaRPr lang="en-US" sz="1125" dirty="0"/>
          </a:p>
        </p:txBody>
      </p:sp>
      <p:sp>
        <p:nvSpPr>
          <p:cNvPr id="6" name="Text 3"/>
          <p:cNvSpPr/>
          <p:nvPr/>
        </p:nvSpPr>
        <p:spPr>
          <a:xfrm>
            <a:off x="464489" y="1889010"/>
            <a:ext cx="8229600" cy="685800"/>
          </a:xfrm>
          <a:prstGeom prst="rect">
            <a:avLst/>
          </a:prstGeom>
          <a:noFill/>
          <a:ln/>
        </p:spPr>
        <p:txBody>
          <a:bodyPr wrap="square" lIns="0" tIns="0" rIns="0" bIns="0" rtlCol="0" anchor="t"/>
          <a:lstStyle/>
          <a:p>
            <a:pPr algn="l">
              <a:lnSpc>
                <a:spcPts val="1800"/>
              </a:lnSpc>
            </a:pPr>
            <a:r>
              <a:rPr lang="en-US" sz="1100" b="1" spc="12" kern="0" dirty="0">
                <a:solidFill>
                  <a:srgbClr val="000000"/>
                </a:solidFill>
                <a:latin typeface="Space Grotesk" pitchFamily="34" charset="0"/>
                <a:ea typeface="Space Grotesk" pitchFamily="34" charset="-122"/>
                <a:cs typeface="Space Grotesk" pitchFamily="34" charset="-120"/>
              </a:rPr>
              <a:t>Stages :</a:t>
            </a:r>
            <a:endParaRPr lang="en-US" sz="1125" dirty="0"/>
          </a:p>
          <a:p>
            <a:pPr algn="l" marL="190500" indent="-190500">
              <a:lnSpc>
                <a:spcPts val="1800"/>
              </a:lnSpc>
              <a:buSzPct val="100000"/>
              <a:buChar char="•"/>
            </a:pPr>
            <a:r>
              <a:rPr lang="en-US" sz="1100" b="1" spc="12" kern="0" dirty="0">
                <a:solidFill>
                  <a:srgbClr val="000000"/>
                </a:solidFill>
                <a:latin typeface="Space Grotesk" pitchFamily="34" charset="0"/>
                <a:ea typeface="Space Grotesk" pitchFamily="34" charset="-122"/>
                <a:cs typeface="Space Grotesk" pitchFamily="34" charset="-120"/>
              </a:rPr>
              <a:t>Les stages sont des phases logiques d'un pipeline qui regroupent des jobs similaires. Par exemple, un pipeline peut avoir des stages tels que "build", "test", "deploy", etc.</a:t>
            </a:r>
            <a:endParaRPr lang="en-US" sz="1125" dirty="0"/>
          </a:p>
        </p:txBody>
      </p:sp>
      <p:sp>
        <p:nvSpPr>
          <p:cNvPr id="7" name="Text 4"/>
          <p:cNvSpPr/>
          <p:nvPr/>
        </p:nvSpPr>
        <p:spPr>
          <a:xfrm>
            <a:off x="476250" y="2767379"/>
            <a:ext cx="8229600" cy="914400"/>
          </a:xfrm>
          <a:prstGeom prst="rect">
            <a:avLst/>
          </a:prstGeom>
          <a:noFill/>
          <a:ln/>
        </p:spPr>
        <p:txBody>
          <a:bodyPr wrap="square" lIns="0" tIns="0" rIns="0" bIns="0" rtlCol="0" anchor="t"/>
          <a:lstStyle/>
          <a:p>
            <a:pPr algn="l">
              <a:lnSpc>
                <a:spcPts val="1800"/>
              </a:lnSpc>
            </a:pPr>
            <a:r>
              <a:rPr lang="en-US" sz="1100" b="1" spc="12" kern="0" dirty="0">
                <a:solidFill>
                  <a:srgbClr val="000000"/>
                </a:solidFill>
                <a:latin typeface="Space Grotesk" pitchFamily="34" charset="0"/>
                <a:ea typeface="Space Grotesk" pitchFamily="34" charset="-122"/>
                <a:cs typeface="Space Grotesk" pitchFamily="34" charset="-120"/>
              </a:rPr>
              <a:t>Les artefacts:</a:t>
            </a:r>
            <a:endParaRPr lang="en-US" sz="1125" dirty="0"/>
          </a:p>
          <a:p>
            <a:pPr algn="l">
              <a:lnSpc>
                <a:spcPts val="1800"/>
              </a:lnSpc>
            </a:pPr>
            <a:r>
              <a:rPr lang="en-US" sz="1100" b="1" spc="12" kern="0" dirty="0">
                <a:solidFill>
                  <a:srgbClr val="000000"/>
                </a:solidFill>
                <a:latin typeface="Space Grotesk" pitchFamily="34" charset="0"/>
                <a:ea typeface="Space Grotesk" pitchFamily="34" charset="-122"/>
                <a:cs typeface="Space Grotesk" pitchFamily="34" charset="-120"/>
              </a:rPr>
              <a:t>•  Les artefacts de pipeline sont des fichiers créés par GitLab après la fin d'un pipeline.ils sont utilisés par la fonctionnalité de visualisation de la couverture de test pour collecter des informations sur la</a:t>
            </a:r>
            <a:endParaRPr lang="en-US" sz="1125" dirty="0"/>
          </a:p>
          <a:p>
            <a:pPr algn="l">
              <a:lnSpc>
                <a:spcPts val="1800"/>
              </a:lnSpc>
            </a:pPr>
            <a:r>
              <a:rPr lang="en-US" sz="1100" b="1" spc="12" kern="0" dirty="0">
                <a:solidFill>
                  <a:srgbClr val="000000"/>
                </a:solidFill>
                <a:latin typeface="Space Grotesk" pitchFamily="34" charset="0"/>
                <a:ea typeface="Space Grotesk" pitchFamily="34" charset="-122"/>
                <a:cs typeface="Space Grotesk" pitchFamily="34" charset="-120"/>
              </a:rPr>
              <a:t>couverture</a:t>
            </a:r>
            <a:endParaRPr lang="en-US" sz="1125" dirty="0"/>
          </a:p>
        </p:txBody>
      </p:sp>
      <p:sp>
        <p:nvSpPr>
          <p:cNvPr id="8" name="Text 5"/>
          <p:cNvSpPr/>
          <p:nvPr/>
        </p:nvSpPr>
        <p:spPr>
          <a:xfrm>
            <a:off x="464489" y="3874349"/>
            <a:ext cx="8229600" cy="457200"/>
          </a:xfrm>
          <a:prstGeom prst="rect">
            <a:avLst/>
          </a:prstGeom>
          <a:noFill/>
          <a:ln/>
        </p:spPr>
        <p:txBody>
          <a:bodyPr wrap="square" lIns="0" tIns="0" rIns="0" bIns="0" rtlCol="0" anchor="t"/>
          <a:lstStyle/>
          <a:p>
            <a:pPr algn="l">
              <a:lnSpc>
                <a:spcPts val="1800"/>
              </a:lnSpc>
            </a:pPr>
            <a:r>
              <a:rPr lang="en-US" sz="1100" b="1" spc="12" kern="0" dirty="0">
                <a:solidFill>
                  <a:srgbClr val="000000"/>
                </a:solidFill>
                <a:latin typeface="Space Grotesk" pitchFamily="34" charset="0"/>
                <a:ea typeface="Space Grotesk" pitchFamily="34" charset="-122"/>
                <a:cs typeface="Space Grotesk" pitchFamily="34" charset="-120"/>
              </a:rPr>
              <a:t>Les tags :</a:t>
            </a:r>
            <a:endParaRPr lang="en-US" sz="1125" dirty="0"/>
          </a:p>
          <a:p>
            <a:pPr algn="l">
              <a:lnSpc>
                <a:spcPts val="1800"/>
              </a:lnSpc>
            </a:pPr>
            <a:r>
              <a:rPr lang="en-US" sz="1100" b="1" spc="12" kern="0" dirty="0">
                <a:solidFill>
                  <a:srgbClr val="000000"/>
                </a:solidFill>
                <a:latin typeface="Space Grotesk" pitchFamily="34" charset="0"/>
                <a:ea typeface="Space Grotesk" pitchFamily="34" charset="-122"/>
                <a:cs typeface="Space Grotesk" pitchFamily="34" charset="-120"/>
              </a:rPr>
              <a:t>•  Utilisez tags pour sélectionner un Runner spécifique dans la liste de tous les Runners disponibles pour le projet</a:t>
            </a:r>
            <a:endParaRPr lang="en-US" sz="1125" dirty="0"/>
          </a:p>
        </p:txBody>
      </p:sp>
      <p:pic>
        <p:nvPicPr>
          <p:cNvPr id="9"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solidFill>
          <a:srgbClr val="000000"/>
        </a:solidFill>
      </p:bgPr>
    </p:bg>
    <p:spTree>
      <p:nvGrpSpPr>
        <p:cNvPr id="1" name=""/>
        <p:cNvGrpSpPr/>
        <p:nvPr/>
      </p:nvGrpSpPr>
      <p:grpSpPr>
        <a:xfrm>
          <a:off x="0" y="0"/>
          <a:ext cx="0" cy="0"/>
          <a:chOff x="0" y="0"/>
          <a:chExt cx="0" cy="0"/>
        </a:xfrm>
      </p:grpSpPr>
      <p:pic>
        <p:nvPicPr>
          <p:cNvPr id="3" name="Image 0" descr="https://pitch-assets-ccb95893-de3f-4266-973c-20049231b248.s3.eu-west-1.amazonaws.com/fcc5f22a-6c70-49c0-b3e5-ebdb9af40f18?pitch-bytes=1264045&amp;pitch-content-type=image%2Fpng">    </p:cNvPr>
          <p:cNvPicPr>
            <a:picLocks noChangeAspect="1"/>
          </p:cNvPicPr>
          <p:nvPr/>
        </p:nvPicPr>
        <p:blipFill>
          <a:blip r:embed="rId1"/>
          <a:srcRect l="0" r="0" t="7837" b="7837"/>
          <a:stretch/>
        </p:blipFill>
        <p:spPr>
          <a:xfrm>
            <a:off x="0" y="0"/>
            <a:ext cx="9144000" cy="5143500"/>
          </a:xfrm>
          <a:prstGeom prst="rect">
            <a:avLst/>
          </a:prstGeom>
        </p:spPr>
      </p:pic>
      <p:sp>
        <p:nvSpPr>
          <p:cNvPr id="4" name="Shape 0"/>
          <p:cNvSpPr/>
          <p:nvPr/>
        </p:nvSpPr>
        <p:spPr>
          <a:xfrm>
            <a:off x="-2502" y="-3262"/>
            <a:ext cx="9146261" cy="5146761"/>
          </a:xfrm>
          <a:prstGeom prst="roundRect">
            <a:avLst>
              <a:gd name="adj" fmla="val -17767"/>
            </a:avLst>
          </a:prstGeom>
          <a:solidFill>
            <a:srgbClr val="000000">
              <a:alpha val="82000"/>
            </a:srgbClr>
          </a:solidFill>
          <a:ln/>
        </p:spPr>
      </p:sp>
      <p:sp>
        <p:nvSpPr>
          <p:cNvPr id="5" name="Text 1"/>
          <p:cNvSpPr/>
          <p:nvPr/>
        </p:nvSpPr>
        <p:spPr>
          <a:xfrm>
            <a:off x="476523" y="2055049"/>
            <a:ext cx="8229600" cy="1028700"/>
          </a:xfrm>
          <a:prstGeom prst="rect">
            <a:avLst/>
          </a:prstGeom>
          <a:noFill/>
          <a:ln/>
        </p:spPr>
        <p:txBody>
          <a:bodyPr wrap="square" lIns="0" tIns="0" rIns="0" bIns="0" rtlCol="0" anchor="ctr"/>
          <a:lstStyle/>
          <a:p>
            <a:pPr algn="ctr">
              <a:lnSpc>
                <a:spcPts val="8100"/>
              </a:lnSpc>
            </a:pPr>
            <a:r>
              <a:rPr lang="en-US" sz="10100" b="1" spc="-48" kern="0" dirty="0">
                <a:solidFill>
                  <a:srgbClr val="FFFFFF"/>
                </a:solidFill>
                <a:latin typeface="Space Grotesk" pitchFamily="34" charset="0"/>
                <a:ea typeface="Space Grotesk" pitchFamily="34" charset="-122"/>
                <a:cs typeface="Space Grotesk" pitchFamily="34" charset="-120"/>
              </a:rPr>
              <a:t>THE END</a:t>
            </a:r>
            <a:endParaRPr lang="en-US" sz="10125" dirty="0"/>
          </a:p>
        </p:txBody>
      </p:sp>
      <p:sp>
        <p:nvSpPr>
          <p:cNvPr id="6" name="Text 2"/>
          <p:cNvSpPr/>
          <p:nvPr/>
        </p:nvSpPr>
        <p:spPr>
          <a:xfrm>
            <a:off x="3949739" y="3891367"/>
            <a:ext cx="1238250" cy="361950"/>
          </a:xfrm>
          <a:prstGeom prst="roundRect">
            <a:avLst>
              <a:gd name="adj" fmla="val 80000"/>
            </a:avLst>
          </a:prstGeom>
          <a:solidFill>
            <a:srgbClr val="C6FF00"/>
          </a:solidFill>
          <a:ln/>
        </p:spPr>
        <p:txBody>
          <a:bodyPr wrap="square" lIns="68792" tIns="42730" rIns="68792" bIns="42730" rtlCol="0" anchor="ctr"/>
          <a:lstStyle/>
          <a:p>
            <a:pPr algn="ctr">
              <a:lnSpc>
                <a:spcPts val="1125"/>
              </a:lnSpc>
            </a:pPr>
            <a:r>
              <a:rPr lang="en-US" sz="900" spc="-48" kern="0" dirty="0">
                <a:solidFill>
                  <a:srgbClr val="000000"/>
                </a:solidFill>
              </a:rPr>
              <a:t>merci pour votre attention :)</a:t>
            </a:r>
            <a:endParaRPr lang="en-US" sz="900" dirty="0"/>
          </a:p>
        </p:txBody>
      </p:sp>
      <p:pic>
        <p:nvPicPr>
          <p:cNvPr id="7"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C6FF00"/>
        </a:solidFill>
      </p:bgPr>
    </p:bg>
    <p:spTree>
      <p:nvGrpSpPr>
        <p:cNvPr id="1" name=""/>
        <p:cNvGrpSpPr/>
        <p:nvPr/>
      </p:nvGrpSpPr>
      <p:grpSpPr>
        <a:xfrm>
          <a:off x="0" y="0"/>
          <a:ext cx="0" cy="0"/>
          <a:chOff x="0" y="0"/>
          <a:chExt cx="0" cy="0"/>
        </a:xfrm>
      </p:grpSpPr>
      <p:pic>
        <p:nvPicPr>
          <p:cNvPr id="3" name="Image 0" descr="https://pitch-assets-ccb95893-de3f-4266-973c-20049231b248.s3.eu-west-1.amazonaws.com/fcc5f22a-6c70-49c0-b3e5-ebdb9af40f18?pitch-bytes=1264045&amp;pitch-content-type=image%2Fpng">    </p:cNvPr>
          <p:cNvPicPr>
            <a:picLocks noChangeAspect="1"/>
          </p:cNvPicPr>
          <p:nvPr/>
        </p:nvPicPr>
        <p:blipFill>
          <a:blip r:embed="rId1">
            <a:blur rad="105"/>
          </a:blip>
          <a:srcRect l="26574" r="26574" t="2580" b="2580"/>
          <a:stretch/>
        </p:blipFill>
        <p:spPr>
          <a:xfrm>
            <a:off x="5333097" y="1008"/>
            <a:ext cx="3814088" cy="5150068"/>
          </a:xfrm>
          <a:prstGeom prst="rect">
            <a:avLst/>
          </a:prstGeom>
          <a:effectLst>
            <a:blur rad="133350" grow="1"/>
          </a:effectLst>
        </p:spPr>
      </p:pic>
      <p:sp>
        <p:nvSpPr>
          <p:cNvPr id="4" name="Text 0"/>
          <p:cNvSpPr/>
          <p:nvPr/>
        </p:nvSpPr>
        <p:spPr>
          <a:xfrm>
            <a:off x="473151" y="217614"/>
            <a:ext cx="3657600" cy="137120"/>
          </a:xfrm>
          <a:prstGeom prst="rect">
            <a:avLst/>
          </a:prstGeom>
          <a:noFill/>
          <a:ln/>
        </p:spPr>
        <p:txBody>
          <a:bodyPr wrap="square" lIns="0" tIns="0" rIns="0" bIns="0" rtlCol="0" anchor="t"/>
          <a:lstStyle/>
          <a:p>
            <a:pPr algn="l">
              <a:lnSpc>
                <a:spcPts val="1080"/>
              </a:lnSpc>
            </a:pPr>
            <a:r>
              <a:rPr lang="en-US" sz="700" b="1" spc="12" kern="0" dirty="0">
                <a:solidFill>
                  <a:srgbClr val="000000"/>
                </a:solidFill>
                <a:latin typeface="Space Grotesk" pitchFamily="34" charset="0"/>
                <a:ea typeface="Space Grotesk" pitchFamily="34" charset="-122"/>
                <a:cs typeface="Space Grotesk" pitchFamily="34" charset="-120"/>
              </a:rPr>
              <a:t>MindMagic</a:t>
            </a:r>
            <a:endParaRPr lang="en-US" sz="675" dirty="0"/>
          </a:p>
        </p:txBody>
      </p:sp>
      <p:sp>
        <p:nvSpPr>
          <p:cNvPr id="5" name="Text 1"/>
          <p:cNvSpPr/>
          <p:nvPr/>
        </p:nvSpPr>
        <p:spPr>
          <a:xfrm>
            <a:off x="5574350" y="215911"/>
            <a:ext cx="3657600" cy="137120"/>
          </a:xfrm>
          <a:prstGeom prst="rect">
            <a:avLst/>
          </a:prstGeom>
          <a:noFill/>
          <a:ln/>
        </p:spPr>
        <p:txBody>
          <a:bodyPr wrap="square" lIns="0" tIns="0" rIns="0" bIns="0" rtlCol="0" anchor="b"/>
          <a:lstStyle/>
          <a:p>
            <a:pPr algn="r">
              <a:lnSpc>
                <a:spcPts val="1080"/>
              </a:lnSpc>
            </a:pPr>
            <a:r>
              <a:rPr lang="en-US" sz="700" b="1" spc="12" kern="0" dirty="0">
                <a:solidFill>
                  <a:srgbClr val="000000"/>
                </a:solidFill>
                <a:latin typeface="Space Grotesk" pitchFamily="34" charset="0"/>
                <a:ea typeface="Space Grotesk" pitchFamily="34" charset="-122"/>
                <a:cs typeface="Space Grotesk" pitchFamily="34" charset="-120"/>
              </a:rPr>
              <a:t>July 2024</a:t>
            </a:r>
            <a:endParaRPr lang="en-US" sz="675" dirty="0"/>
          </a:p>
        </p:txBody>
      </p:sp>
      <p:sp>
        <p:nvSpPr>
          <p:cNvPr id="6" name="Text 2"/>
          <p:cNvSpPr/>
          <p:nvPr/>
        </p:nvSpPr>
        <p:spPr>
          <a:xfrm>
            <a:off x="309783" y="216646"/>
            <a:ext cx="2114934" cy="650609"/>
          </a:xfrm>
          <a:prstGeom prst="roundRect">
            <a:avLst>
              <a:gd name="adj" fmla="val 80000"/>
            </a:avLst>
          </a:prstGeom>
          <a:solidFill>
            <a:srgbClr val="FFFFFF"/>
          </a:solidFill>
          <a:ln/>
        </p:spPr>
        <p:txBody>
          <a:bodyPr wrap="square" lIns="117496" tIns="76808" rIns="117496" bIns="76808" rtlCol="0" anchor="ctr"/>
          <a:lstStyle/>
          <a:p>
            <a:pPr algn="ctr">
              <a:lnSpc>
                <a:spcPts val="2100"/>
              </a:lnSpc>
            </a:pPr>
            <a:r>
              <a:rPr lang="en-US" sz="1500" spc="-48" kern="0" dirty="0">
                <a:solidFill>
                  <a:srgbClr val="000000"/>
                </a:solidFill>
              </a:rPr>
              <a:t>Définition DevOPS</a:t>
            </a:r>
            <a:endParaRPr lang="en-US" sz="900" dirty="0"/>
          </a:p>
        </p:txBody>
      </p:sp>
      <p:sp>
        <p:nvSpPr>
          <p:cNvPr id="7" name="Text 3"/>
          <p:cNvSpPr/>
          <p:nvPr/>
        </p:nvSpPr>
        <p:spPr>
          <a:xfrm>
            <a:off x="305679" y="1066688"/>
            <a:ext cx="5486400" cy="3333750"/>
          </a:xfrm>
          <a:prstGeom prst="rect">
            <a:avLst/>
          </a:prstGeom>
          <a:noFill/>
          <a:ln/>
        </p:spPr>
        <p:txBody>
          <a:bodyPr wrap="square" lIns="0" tIns="0" rIns="0" bIns="0" rtlCol="0" anchor="t"/>
          <a:lstStyle/>
          <a:p>
            <a:pPr algn="l">
              <a:lnSpc>
                <a:spcPts val="2625"/>
              </a:lnSpc>
            </a:pPr>
            <a:r>
              <a:rPr lang="en-US" sz="1900" b="0" spc="-12" kern="0" dirty="0">
                <a:solidFill>
                  <a:srgbClr val="000000"/>
                </a:solidFill>
                <a:latin typeface="Space Grotesk" pitchFamily="34" charset="0"/>
                <a:ea typeface="Space Grotesk" pitchFamily="34" charset="-122"/>
                <a:cs typeface="Space Grotesk" pitchFamily="34" charset="-120"/>
              </a:rPr>
              <a:t>  Le terme “DevOps” est composé des </a:t>
            </a:r>
            <a:pPr algn="l">
              <a:lnSpc>
                <a:spcPts val="2625"/>
              </a:lnSpc>
            </a:pPr>
            <a:r>
              <a:rPr lang="en-US" sz="1900" b="1" spc="-12" kern="0" dirty="0">
                <a:solidFill>
                  <a:srgbClr val="000000"/>
                </a:solidFill>
                <a:latin typeface="Space Grotesk" pitchFamily="34" charset="0"/>
                <a:ea typeface="Space Grotesk" pitchFamily="34" charset="-122"/>
                <a:cs typeface="Space Grotesk" pitchFamily="34" charset="-120"/>
              </a:rPr>
              <a:t>termes “développement” et “opérations”</a:t>
            </a:r>
            <a:pPr algn="l">
              <a:lnSpc>
                <a:spcPts val="2625"/>
              </a:lnSpc>
            </a:pPr>
            <a:r>
              <a:rPr lang="en-US" sz="1900" b="0" spc="-12" kern="0" dirty="0">
                <a:solidFill>
                  <a:srgbClr val="000000"/>
                </a:solidFill>
                <a:latin typeface="Space Grotesk" pitchFamily="34" charset="0"/>
                <a:ea typeface="Space Grotesk" pitchFamily="34" charset="-122"/>
                <a:cs typeface="Space Grotesk" pitchFamily="34" charset="-120"/>
              </a:rPr>
              <a:t>. Il s’agit d’une pratique visant à fusionner le développement, l’assurance qualité, et les opérations à savoir le déploiement et l’intégration en un unique ensemble de processus continus.</a:t>
            </a:r>
            <a:endParaRPr lang="en-US" sz="1875" dirty="0"/>
          </a:p>
          <a:p>
            <a:pPr algn="l">
              <a:lnSpc>
                <a:spcPts val="2625"/>
              </a:lnSpc>
            </a:pPr>
            <a:r>
              <a:rPr lang="en-US" sz="1900" b="0" spc="-12" kern="0" dirty="0">
                <a:solidFill>
                  <a:srgbClr val="000000"/>
                </a:solidFill>
                <a:latin typeface="Space Grotesk" pitchFamily="34" charset="0"/>
                <a:ea typeface="Space Grotesk" pitchFamily="34" charset="-122"/>
                <a:cs typeface="Space Grotesk" pitchFamily="34" charset="-120"/>
              </a:rPr>
              <a:t>Cette méthodologie nouvelle est une extension naturelle des </a:t>
            </a:r>
            <a:pPr algn="l">
              <a:lnSpc>
                <a:spcPts val="2625"/>
              </a:lnSpc>
            </a:pPr>
            <a:r>
              <a:rPr lang="en-US" sz="1900" b="0" u="sng" spc="-12" kern="0" dirty="0">
                <a:solidFill>
                  <a:srgbClr val="000000"/>
                </a:solidFill>
                <a:latin typeface="Space Grotesk" pitchFamily="34" charset="0"/>
                <a:ea typeface="Space Grotesk" pitchFamily="34" charset="-122"/>
                <a:cs typeface="Space Grotesk" pitchFamily="34" charset="-120"/>
                <a:hlinkClick r:id="rId2" invalidUrl="" action="" tgtFrame="" tooltip="" history="1" highlightClick="0" endSnd="0">
                  <a:extLst>
                    <a:ext uri="{A12FA001-AC4F-418D-AE19-62706E023703}">
                      <ahyp:hlinkClr xmlns:ahyp="http://schemas.microsoft.com/office/drawing/2018/hyperlinkcolor" val="tx"/>
                    </a:ext>
                  </a:extLst>
                </a:hlinkClick>
              </a:rPr>
              <a:t>approches Agile</a:t>
            </a:r>
            <a:pPr algn="l">
              <a:lnSpc>
                <a:spcPts val="2625"/>
              </a:lnSpc>
            </a:pPr>
            <a:r>
              <a:rPr lang="en-US" sz="1900" b="0" spc="-12" kern="0" dirty="0">
                <a:solidFill>
                  <a:srgbClr val="000000"/>
                </a:solidFill>
                <a:latin typeface="Space Grotesk" pitchFamily="34" charset="0"/>
                <a:ea typeface="Space Grotesk" pitchFamily="34" charset="-122"/>
                <a:cs typeface="Space Grotesk" pitchFamily="34" charset="-120"/>
              </a:rPr>
              <a:t> et de </a:t>
            </a:r>
            <a:pPr algn="l">
              <a:lnSpc>
                <a:spcPts val="2625"/>
              </a:lnSpc>
            </a:pPr>
            <a:r>
              <a:rPr lang="en-US" sz="1900" b="0" u="sng" spc="-12" kern="0" dirty="0">
                <a:solidFill>
                  <a:srgbClr val="000000"/>
                </a:solidFill>
                <a:latin typeface="Space Grotesk" pitchFamily="34" charset="0"/>
                <a:ea typeface="Space Grotesk" pitchFamily="34" charset="-122"/>
                <a:cs typeface="Space Grotesk" pitchFamily="34" charset="-120"/>
                <a:hlinkClick r:id="rId3" invalidUrl="" action="" tgtFrame="" tooltip="" history="1" highlightClick="0" endSnd="0">
                  <a:extLst>
                    <a:ext uri="{A12FA001-AC4F-418D-AE19-62706E023703}">
                      <ahyp:hlinkClr xmlns:ahyp="http://schemas.microsoft.com/office/drawing/2018/hyperlinkcolor" val="tx"/>
                    </a:ext>
                  </a:extLst>
                </a:hlinkClick>
              </a:rPr>
              <a:t>livraisons continue (CI/CD)</a:t>
            </a:r>
            <a:pPr algn="l">
              <a:lnSpc>
                <a:spcPts val="2625"/>
              </a:lnSpc>
            </a:pPr>
            <a:r>
              <a:rPr lang="en-US" sz="1900" b="0" spc="-12" kern="0" dirty="0">
                <a:solidFill>
                  <a:srgbClr val="000000"/>
                </a:solidFill>
                <a:latin typeface="Space Grotesk" pitchFamily="34" charset="0"/>
                <a:ea typeface="Space Grotesk" pitchFamily="34" charset="-122"/>
                <a:cs typeface="Space Grotesk" pitchFamily="34" charset="-120"/>
              </a:rPr>
              <a:t>.</a:t>
            </a:r>
            <a:endParaRPr lang="en-US" sz="1875" dirty="0"/>
          </a:p>
        </p:txBody>
      </p:sp>
      <p:pic>
        <p:nvPicPr>
          <p:cNvPr id="8" name="Image 1" descr="https://pitch-assets-ccb95893-de3f-4266-973c-20049231b248.s3.eu-west-1.amazonaws.com/ec199048-49ca-4b41-9110-ac492ee3eadc?pitch-bytes=66758&amp;pitch-content-type=image%2Fpng">    </p:cNvPr>
          <p:cNvPicPr>
            <a:picLocks noChangeAspect="1"/>
          </p:cNvPicPr>
          <p:nvPr/>
        </p:nvPicPr>
        <p:blipFill>
          <a:blip r:embed="rId4"/>
          <a:srcRect l="0" r="0" t="2115" b="2115"/>
          <a:stretch/>
        </p:blipFill>
        <p:spPr>
          <a:xfrm>
            <a:off x="5328007" y="1497277"/>
            <a:ext cx="3819178" cy="1781562"/>
          </a:xfrm>
          <a:prstGeom prst="rect">
            <a:avLst/>
          </a:prstGeom>
        </p:spPr>
      </p:pic>
      <p:pic>
        <p:nvPicPr>
          <p:cNvPr id="9" name="Image 2" descr="https://pitch-assets-ccb95893-de3f-4266-973c-20049231b248.s3.eu-west-1.amazonaws.com/try-pitch-pdf-export-logo.svg">
            <a:hlinkClick r:id="rId7" tooltip=""/>
          </p:cNvPr>
          <p:cNvPicPr>
            <a:picLocks noChangeAspect="1"/>
          </p:cNvPicPr>
          <p:nvPr/>
        </p:nvPicPr>
        <p:blipFill>
          <a:blip r:embed="rId5">
            <a:extLst>
              <a:ext uri="{96DAC541-7B7A-43D3-8B79-37D633B846F1}">
                <asvg:svgBlip xmlns:asvg="http://schemas.microsoft.com/office/drawing/2016/SVG/main" r:embed="rId6"/>
              </a:ext>
            </a:extLst>
          </a:blip>
          <a:srcRect l="0" r="0" t="0" b="0"/>
          <a:stretch/>
        </p:blipFill>
        <p:spPr>
          <a:xfrm>
            <a:off x="136595" y="4803153"/>
            <a:ext cx="515221" cy="22730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65773" y="218454"/>
            <a:ext cx="3657600" cy="137120"/>
          </a:xfrm>
          <a:prstGeom prst="rect">
            <a:avLst/>
          </a:prstGeom>
          <a:noFill/>
          <a:ln/>
        </p:spPr>
        <p:txBody>
          <a:bodyPr wrap="square" lIns="0" tIns="0" rIns="0" bIns="0" rtlCol="0" anchor="t"/>
          <a:lstStyle/>
          <a:p>
            <a:pPr algn="l">
              <a:lnSpc>
                <a:spcPts val="1080"/>
              </a:lnSpc>
            </a:pPr>
            <a:r>
              <a:rPr lang="en-US" sz="700" b="1" spc="12" kern="0" dirty="0">
                <a:solidFill>
                  <a:srgbClr val="FFFFFF"/>
                </a:solidFill>
                <a:latin typeface="Space Grotesk" pitchFamily="34" charset="0"/>
                <a:ea typeface="Space Grotesk" pitchFamily="34" charset="-122"/>
                <a:cs typeface="Space Grotesk" pitchFamily="34" charset="-120"/>
              </a:rPr>
              <a:t>MindMagic</a:t>
            </a:r>
            <a:endParaRPr lang="en-US" sz="675" dirty="0"/>
          </a:p>
        </p:txBody>
      </p:sp>
      <p:sp>
        <p:nvSpPr>
          <p:cNvPr id="4" name="Text 1"/>
          <p:cNvSpPr/>
          <p:nvPr/>
        </p:nvSpPr>
        <p:spPr>
          <a:xfrm>
            <a:off x="5574350" y="215911"/>
            <a:ext cx="3657600" cy="137120"/>
          </a:xfrm>
          <a:prstGeom prst="rect">
            <a:avLst/>
          </a:prstGeom>
          <a:noFill/>
          <a:ln/>
        </p:spPr>
        <p:txBody>
          <a:bodyPr wrap="square" lIns="0" tIns="0" rIns="0" bIns="0" rtlCol="0" anchor="b"/>
          <a:lstStyle/>
          <a:p>
            <a:pPr algn="r">
              <a:lnSpc>
                <a:spcPts val="1080"/>
              </a:lnSpc>
            </a:pPr>
            <a:r>
              <a:rPr lang="en-US" sz="700" b="1" spc="12" kern="0" dirty="0">
                <a:solidFill>
                  <a:srgbClr val="FFFFFF"/>
                </a:solidFill>
                <a:latin typeface="Space Grotesk" pitchFamily="34" charset="0"/>
                <a:ea typeface="Space Grotesk" pitchFamily="34" charset="-122"/>
                <a:cs typeface="Space Grotesk" pitchFamily="34" charset="-120"/>
              </a:rPr>
              <a:t>July 2024</a:t>
            </a:r>
            <a:endParaRPr lang="en-US" sz="675" dirty="0"/>
          </a:p>
        </p:txBody>
      </p:sp>
      <p:sp>
        <p:nvSpPr>
          <p:cNvPr id="5" name="Text 2"/>
          <p:cNvSpPr/>
          <p:nvPr/>
        </p:nvSpPr>
        <p:spPr>
          <a:xfrm>
            <a:off x="461490" y="220741"/>
            <a:ext cx="3257291" cy="585004"/>
          </a:xfrm>
          <a:prstGeom prst="roundRect">
            <a:avLst>
              <a:gd name="adj" fmla="val 80000"/>
            </a:avLst>
          </a:prstGeom>
          <a:solidFill>
            <a:srgbClr val="C6FF00"/>
          </a:solidFill>
          <a:ln/>
        </p:spPr>
        <p:txBody>
          <a:bodyPr wrap="square" lIns="180961" tIns="69063" rIns="180961" bIns="69063" rtlCol="0" anchor="ctr"/>
          <a:lstStyle/>
          <a:p>
            <a:pPr algn="ctr">
              <a:lnSpc>
                <a:spcPts val="2250"/>
              </a:lnSpc>
            </a:pPr>
            <a:r>
              <a:rPr lang="en-US" sz="1800" spc="-48" kern="0" dirty="0">
                <a:solidFill>
                  <a:srgbClr val="000000"/>
                </a:solidFill>
              </a:rPr>
              <a:t>les avantages du DevOps</a:t>
            </a:r>
            <a:endParaRPr lang="en-US" sz="900" dirty="0"/>
          </a:p>
        </p:txBody>
      </p:sp>
      <p:sp>
        <p:nvSpPr>
          <p:cNvPr id="6" name="Shape 3"/>
          <p:cNvSpPr/>
          <p:nvPr/>
        </p:nvSpPr>
        <p:spPr>
          <a:xfrm>
            <a:off x="1037133" y="999153"/>
            <a:ext cx="7277100" cy="1016813"/>
          </a:xfrm>
          <a:prstGeom prst="roundRect">
            <a:avLst>
              <a:gd name="adj" fmla="val 16000"/>
            </a:avLst>
          </a:prstGeom>
          <a:solidFill>
            <a:srgbClr val="C6FF00"/>
          </a:solidFill>
          <a:ln/>
        </p:spPr>
      </p:sp>
      <p:sp>
        <p:nvSpPr>
          <p:cNvPr id="7" name="Text 4"/>
          <p:cNvSpPr/>
          <p:nvPr/>
        </p:nvSpPr>
        <p:spPr>
          <a:xfrm>
            <a:off x="838939" y="1083305"/>
            <a:ext cx="7435947" cy="932661"/>
          </a:xfrm>
          <a:prstGeom prst="roundRect">
            <a:avLst>
              <a:gd name="adj" fmla="val 16000"/>
            </a:avLst>
          </a:prstGeom>
          <a:solidFill>
            <a:srgbClr val="FFFFFF"/>
          </a:solidFill>
          <a:ln w="5292">
            <a:solidFill>
              <a:srgbClr val="000000"/>
            </a:solidFill>
          </a:ln>
        </p:spPr>
        <p:txBody>
          <a:bodyPr wrap="square" lIns="413108" tIns="110106" rIns="413108" bIns="110106" rtlCol="0" anchor="ctr"/>
          <a:lstStyle/>
          <a:p>
            <a:pPr algn="l">
              <a:lnSpc>
                <a:spcPts val="2344"/>
              </a:lnSpc>
            </a:pPr>
            <a:endParaRPr lang="en-US" sz="1875" dirty="0"/>
          </a:p>
        </p:txBody>
      </p:sp>
      <p:sp>
        <p:nvSpPr>
          <p:cNvPr id="8" name="Text 5"/>
          <p:cNvSpPr/>
          <p:nvPr/>
        </p:nvSpPr>
        <p:spPr>
          <a:xfrm>
            <a:off x="856755" y="1205846"/>
            <a:ext cx="8229600" cy="595312"/>
          </a:xfrm>
          <a:prstGeom prst="rect">
            <a:avLst/>
          </a:prstGeom>
          <a:noFill/>
          <a:ln/>
        </p:spPr>
        <p:txBody>
          <a:bodyPr wrap="square" lIns="0" tIns="0" rIns="0" bIns="0" rtlCol="0" anchor="t"/>
          <a:lstStyle/>
          <a:p>
            <a:pPr algn="l" marL="190500" indent="-190500">
              <a:lnSpc>
                <a:spcPts val="2344"/>
              </a:lnSpc>
              <a:buSzPct val="100000"/>
              <a:buChar char="•"/>
            </a:pPr>
            <a:r>
              <a:rPr lang="en-US" sz="1500" b="0" spc="-12" kern="0" dirty="0">
                <a:solidFill>
                  <a:srgbClr val="000000"/>
                </a:solidFill>
                <a:latin typeface="Space Grotesk" pitchFamily="34" charset="0"/>
                <a:ea typeface="Space Grotesk" pitchFamily="34" charset="-122"/>
                <a:cs typeface="Space Grotesk" pitchFamily="34" charset="-120"/>
              </a:rPr>
              <a:t>1. Amélioration de la qualité du code, des produits et des services (réduction des anomalies, taux de réussite des changements plus important, etc.) </a:t>
            </a:r>
            <a:endParaRPr lang="en-US" sz="1875" dirty="0"/>
          </a:p>
        </p:txBody>
      </p:sp>
      <p:sp>
        <p:nvSpPr>
          <p:cNvPr id="9" name="Text 6"/>
          <p:cNvSpPr/>
          <p:nvPr/>
        </p:nvSpPr>
        <p:spPr>
          <a:xfrm>
            <a:off x="1409780" y="2913506"/>
            <a:ext cx="7315200" cy="297656"/>
          </a:xfrm>
          <a:prstGeom prst="rect">
            <a:avLst/>
          </a:prstGeom>
          <a:noFill/>
          <a:ln/>
        </p:spPr>
        <p:txBody>
          <a:bodyPr wrap="square" lIns="0" tIns="0" rIns="0" bIns="0" rtlCol="0" anchor="t"/>
          <a:lstStyle/>
          <a:p>
            <a:pPr algn="l">
              <a:lnSpc>
                <a:spcPts val="2344"/>
              </a:lnSpc>
            </a:pPr>
            <a:r>
              <a:rPr lang="en-US" sz="1800" b="0" spc="-12" kern="0" dirty="0">
                <a:solidFill>
                  <a:srgbClr val="000000"/>
                </a:solidFill>
                <a:latin typeface="Space Grotesk" pitchFamily="34" charset="0"/>
                <a:ea typeface="Space Grotesk" pitchFamily="34" charset="-122"/>
                <a:cs typeface="Space Grotesk" pitchFamily="34" charset="-120"/>
              </a:rPr>
              <a:t> </a:t>
            </a:r>
            <a:endParaRPr lang="en-US" sz="1875" dirty="0"/>
          </a:p>
        </p:txBody>
      </p:sp>
      <p:sp>
        <p:nvSpPr>
          <p:cNvPr id="10" name="Shape 7"/>
          <p:cNvSpPr/>
          <p:nvPr/>
        </p:nvSpPr>
        <p:spPr>
          <a:xfrm>
            <a:off x="1039083" y="2195100"/>
            <a:ext cx="7277100" cy="1016813"/>
          </a:xfrm>
          <a:prstGeom prst="roundRect">
            <a:avLst>
              <a:gd name="adj" fmla="val 16000"/>
            </a:avLst>
          </a:prstGeom>
          <a:solidFill>
            <a:srgbClr val="C6FF00"/>
          </a:solidFill>
          <a:ln/>
        </p:spPr>
      </p:sp>
      <p:sp>
        <p:nvSpPr>
          <p:cNvPr id="11" name="Text 8"/>
          <p:cNvSpPr/>
          <p:nvPr/>
        </p:nvSpPr>
        <p:spPr>
          <a:xfrm>
            <a:off x="840889" y="2279252"/>
            <a:ext cx="7435947" cy="932661"/>
          </a:xfrm>
          <a:prstGeom prst="roundRect">
            <a:avLst>
              <a:gd name="adj" fmla="val 16000"/>
            </a:avLst>
          </a:prstGeom>
          <a:solidFill>
            <a:srgbClr val="FFFFFF"/>
          </a:solidFill>
          <a:ln w="5292">
            <a:solidFill>
              <a:srgbClr val="000000"/>
            </a:solidFill>
          </a:ln>
        </p:spPr>
        <p:txBody>
          <a:bodyPr wrap="square" lIns="413108" tIns="110106" rIns="413108" bIns="110106" rtlCol="0" anchor="ctr"/>
          <a:lstStyle/>
          <a:p>
            <a:pPr algn="l">
              <a:lnSpc>
                <a:spcPts val="2344"/>
              </a:lnSpc>
            </a:pPr>
            <a:endParaRPr lang="en-US" sz="1875" dirty="0"/>
          </a:p>
        </p:txBody>
      </p:sp>
      <p:sp>
        <p:nvSpPr>
          <p:cNvPr id="12" name="Text 9"/>
          <p:cNvSpPr/>
          <p:nvPr/>
        </p:nvSpPr>
        <p:spPr>
          <a:xfrm>
            <a:off x="858704" y="2401793"/>
            <a:ext cx="8229600" cy="595313"/>
          </a:xfrm>
          <a:prstGeom prst="rect">
            <a:avLst/>
          </a:prstGeom>
          <a:noFill/>
          <a:ln/>
        </p:spPr>
        <p:txBody>
          <a:bodyPr wrap="square" lIns="0" tIns="0" rIns="0" bIns="0" rtlCol="0" anchor="t"/>
          <a:lstStyle/>
          <a:p>
            <a:pPr algn="l" marL="190500" indent="-190500">
              <a:lnSpc>
                <a:spcPts val="2344"/>
              </a:lnSpc>
              <a:buSzPct val="100000"/>
              <a:buChar char="•"/>
            </a:pPr>
            <a:r>
              <a:rPr lang="en-US" sz="1400" b="0" spc="-12" kern="0" dirty="0">
                <a:solidFill>
                  <a:srgbClr val="000000"/>
                </a:solidFill>
                <a:latin typeface="Space Grotesk" pitchFamily="34" charset="0"/>
                <a:ea typeface="Space Grotesk" pitchFamily="34" charset="-122"/>
                <a:cs typeface="Space Grotesk" pitchFamily="34" charset="-120"/>
              </a:rPr>
              <a:t>2. Efficacité accrue (par exemple, optimisation du temps consacré aux activités qui créent de la valeur ajoutée: une valeur ajoutée sans précédent pour le client)</a:t>
            </a:r>
            <a:pPr algn="l">
              <a:lnSpc>
                <a:spcPts val="2344"/>
              </a:lnSpc>
            </a:pPr>
            <a:r>
              <a:rPr lang="en-US" sz="1500" b="0" spc="-12" kern="0" dirty="0">
                <a:solidFill>
                  <a:srgbClr val="000000"/>
                </a:solidFill>
                <a:latin typeface="Space Grotesk" pitchFamily="34" charset="0"/>
                <a:ea typeface="Space Grotesk" pitchFamily="34" charset="-122"/>
                <a:cs typeface="Space Grotesk" pitchFamily="34" charset="-120"/>
              </a:rPr>
              <a:t> </a:t>
            </a:r>
            <a:endParaRPr lang="en-US" sz="1875" dirty="0"/>
          </a:p>
        </p:txBody>
      </p:sp>
      <p:sp>
        <p:nvSpPr>
          <p:cNvPr id="13" name="Shape 10"/>
          <p:cNvSpPr/>
          <p:nvPr/>
        </p:nvSpPr>
        <p:spPr>
          <a:xfrm>
            <a:off x="1039083" y="3441580"/>
            <a:ext cx="7277100" cy="806564"/>
          </a:xfrm>
          <a:prstGeom prst="roundRect">
            <a:avLst>
              <a:gd name="adj" fmla="val 16000"/>
            </a:avLst>
          </a:prstGeom>
          <a:solidFill>
            <a:srgbClr val="C6FF00"/>
          </a:solidFill>
          <a:ln/>
        </p:spPr>
      </p:sp>
      <p:sp>
        <p:nvSpPr>
          <p:cNvPr id="14" name="Text 11"/>
          <p:cNvSpPr/>
          <p:nvPr/>
        </p:nvSpPr>
        <p:spPr>
          <a:xfrm>
            <a:off x="840889" y="3525706"/>
            <a:ext cx="7435947" cy="722439"/>
          </a:xfrm>
          <a:prstGeom prst="roundRect">
            <a:avLst>
              <a:gd name="adj" fmla="val 16000"/>
            </a:avLst>
          </a:prstGeom>
          <a:solidFill>
            <a:srgbClr val="FFFFFF"/>
          </a:solidFill>
          <a:ln w="5292">
            <a:solidFill>
              <a:srgbClr val="000000"/>
            </a:solidFill>
          </a:ln>
        </p:spPr>
        <p:txBody>
          <a:bodyPr wrap="square" lIns="413108" tIns="85288" rIns="413108" bIns="85288" rtlCol="0" anchor="ctr"/>
          <a:lstStyle/>
          <a:p>
            <a:pPr algn="l">
              <a:lnSpc>
                <a:spcPts val="2344"/>
              </a:lnSpc>
            </a:pPr>
            <a:endParaRPr lang="en-US" sz="1875" dirty="0"/>
          </a:p>
        </p:txBody>
      </p:sp>
      <p:sp>
        <p:nvSpPr>
          <p:cNvPr id="15" name="Text 12"/>
          <p:cNvSpPr/>
          <p:nvPr/>
        </p:nvSpPr>
        <p:spPr>
          <a:xfrm>
            <a:off x="858704" y="3648209"/>
            <a:ext cx="8229600" cy="297656"/>
          </a:xfrm>
          <a:prstGeom prst="rect">
            <a:avLst/>
          </a:prstGeom>
          <a:noFill/>
          <a:ln/>
        </p:spPr>
        <p:txBody>
          <a:bodyPr wrap="square" lIns="0" tIns="0" rIns="0" bIns="0" rtlCol="0" anchor="t"/>
          <a:lstStyle/>
          <a:p>
            <a:pPr algn="l" marL="190500" indent="-190500">
              <a:lnSpc>
                <a:spcPts val="2344"/>
              </a:lnSpc>
              <a:buSzPct val="100000"/>
              <a:buChar char="•"/>
            </a:pPr>
            <a:r>
              <a:rPr lang="en-US" sz="1500" b="0" spc="-12" kern="0" dirty="0">
                <a:solidFill>
                  <a:srgbClr val="000000"/>
                </a:solidFill>
                <a:latin typeface="Space Grotesk" pitchFamily="34" charset="0"/>
                <a:ea typeface="Space Grotesk" pitchFamily="34" charset="-122"/>
                <a:cs typeface="Space Grotesk" pitchFamily="34" charset="-120"/>
              </a:rPr>
              <a:t>3. Amélioration du délai de mise en place sur le marché</a:t>
            </a:r>
            <a:endParaRPr lang="en-US" sz="1875" dirty="0"/>
          </a:p>
        </p:txBody>
      </p:sp>
      <p:sp>
        <p:nvSpPr>
          <p:cNvPr id="16" name="Shape 13"/>
          <p:cNvSpPr/>
          <p:nvPr/>
        </p:nvSpPr>
        <p:spPr>
          <a:xfrm>
            <a:off x="1037133" y="4358090"/>
            <a:ext cx="7277100" cy="675671"/>
          </a:xfrm>
          <a:prstGeom prst="roundRect">
            <a:avLst>
              <a:gd name="adj" fmla="val 16000"/>
            </a:avLst>
          </a:prstGeom>
          <a:solidFill>
            <a:srgbClr val="C6FF00"/>
          </a:solidFill>
          <a:ln/>
        </p:spPr>
      </p:sp>
      <p:sp>
        <p:nvSpPr>
          <p:cNvPr id="17" name="Text 14"/>
          <p:cNvSpPr/>
          <p:nvPr/>
        </p:nvSpPr>
        <p:spPr>
          <a:xfrm>
            <a:off x="838939" y="4442242"/>
            <a:ext cx="7435947" cy="696486"/>
          </a:xfrm>
          <a:prstGeom prst="roundRect">
            <a:avLst>
              <a:gd name="adj" fmla="val 16000"/>
            </a:avLst>
          </a:prstGeom>
          <a:solidFill>
            <a:srgbClr val="FFFFFF"/>
          </a:solidFill>
          <a:ln w="5292">
            <a:solidFill>
              <a:srgbClr val="000000"/>
            </a:solidFill>
          </a:ln>
        </p:spPr>
        <p:txBody>
          <a:bodyPr wrap="square" lIns="413108" tIns="82224" rIns="413108" bIns="82224" rtlCol="0" anchor="ctr"/>
          <a:lstStyle/>
          <a:p>
            <a:pPr algn="l">
              <a:lnSpc>
                <a:spcPts val="2344"/>
              </a:lnSpc>
            </a:pPr>
            <a:endParaRPr lang="en-US" sz="1875" dirty="0"/>
          </a:p>
        </p:txBody>
      </p:sp>
      <p:sp>
        <p:nvSpPr>
          <p:cNvPr id="18" name="Text 15"/>
          <p:cNvSpPr/>
          <p:nvPr/>
        </p:nvSpPr>
        <p:spPr>
          <a:xfrm>
            <a:off x="856755" y="4564783"/>
            <a:ext cx="8229600" cy="297656"/>
          </a:xfrm>
          <a:prstGeom prst="rect">
            <a:avLst/>
          </a:prstGeom>
          <a:noFill/>
          <a:ln/>
        </p:spPr>
        <p:txBody>
          <a:bodyPr wrap="square" lIns="0" tIns="0" rIns="0" bIns="0" rtlCol="0" anchor="t"/>
          <a:lstStyle/>
          <a:p>
            <a:pPr algn="l" marL="190500" indent="-190500">
              <a:lnSpc>
                <a:spcPts val="2344"/>
              </a:lnSpc>
              <a:buSzPct val="100000"/>
              <a:buChar char="•"/>
            </a:pPr>
            <a:r>
              <a:rPr lang="en-US" sz="1500" b="0" spc="-12" kern="0" dirty="0">
                <a:solidFill>
                  <a:srgbClr val="000000"/>
                </a:solidFill>
                <a:latin typeface="Space Grotesk" pitchFamily="34" charset="0"/>
                <a:ea typeface="Space Grotesk" pitchFamily="34" charset="-122"/>
                <a:cs typeface="Space Grotesk" pitchFamily="34" charset="-120"/>
              </a:rPr>
              <a:t>4. Meilleur alignement entre l’informatique et les métiers</a:t>
            </a:r>
            <a:endParaRPr lang="en-US" sz="1875" dirty="0"/>
          </a:p>
        </p:txBody>
      </p:sp>
      <p:pic>
        <p:nvPicPr>
          <p:cNvPr id="19"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p:bgPr>
    </p:bg>
    <p:spTree>
      <p:nvGrpSpPr>
        <p:cNvPr id="1" name=""/>
        <p:cNvGrpSpPr/>
        <p:nvPr/>
      </p:nvGrpSpPr>
      <p:grpSpPr>
        <a:xfrm>
          <a:off x="0" y="0"/>
          <a:ext cx="0" cy="0"/>
          <a:chOff x="0" y="0"/>
          <a:chExt cx="0" cy="0"/>
        </a:xfrm>
      </p:grpSpPr>
      <p:sp>
        <p:nvSpPr>
          <p:cNvPr id="3" name="Shape 0"/>
          <p:cNvSpPr/>
          <p:nvPr/>
        </p:nvSpPr>
        <p:spPr>
          <a:xfrm>
            <a:off x="1052204" y="883015"/>
            <a:ext cx="7277100" cy="675671"/>
          </a:xfrm>
          <a:prstGeom prst="roundRect">
            <a:avLst>
              <a:gd name="adj" fmla="val 16000"/>
            </a:avLst>
          </a:prstGeom>
          <a:solidFill>
            <a:srgbClr val="C6FF00"/>
          </a:solidFill>
          <a:ln/>
        </p:spPr>
      </p:sp>
      <p:sp>
        <p:nvSpPr>
          <p:cNvPr id="4" name="Text 1"/>
          <p:cNvSpPr/>
          <p:nvPr/>
        </p:nvSpPr>
        <p:spPr>
          <a:xfrm>
            <a:off x="854010" y="967167"/>
            <a:ext cx="7435947" cy="696486"/>
          </a:xfrm>
          <a:prstGeom prst="roundRect">
            <a:avLst>
              <a:gd name="adj" fmla="val 16000"/>
            </a:avLst>
          </a:prstGeom>
          <a:solidFill>
            <a:srgbClr val="FFFFFF"/>
          </a:solidFill>
          <a:ln w="5292">
            <a:solidFill>
              <a:srgbClr val="000000"/>
            </a:solidFill>
          </a:ln>
        </p:spPr>
        <p:txBody>
          <a:bodyPr wrap="square" lIns="413108" tIns="82224" rIns="413108" bIns="82224" rtlCol="0" anchor="ctr"/>
          <a:lstStyle/>
          <a:p>
            <a:pPr algn="l">
              <a:lnSpc>
                <a:spcPts val="2344"/>
              </a:lnSpc>
            </a:pPr>
            <a:endParaRPr lang="en-US" sz="1875" dirty="0"/>
          </a:p>
        </p:txBody>
      </p:sp>
      <p:sp>
        <p:nvSpPr>
          <p:cNvPr id="5" name="Text 2"/>
          <p:cNvSpPr/>
          <p:nvPr/>
        </p:nvSpPr>
        <p:spPr>
          <a:xfrm>
            <a:off x="766858" y="1168433"/>
            <a:ext cx="8229600" cy="297656"/>
          </a:xfrm>
          <a:prstGeom prst="rect">
            <a:avLst/>
          </a:prstGeom>
          <a:noFill/>
          <a:ln/>
        </p:spPr>
        <p:txBody>
          <a:bodyPr wrap="square" lIns="0" tIns="0" rIns="0" bIns="0" rtlCol="0" anchor="t"/>
          <a:lstStyle/>
          <a:p>
            <a:pPr algn="l" marL="190500" indent="-190500">
              <a:lnSpc>
                <a:spcPts val="2344"/>
              </a:lnSpc>
              <a:buSzPct val="100000"/>
              <a:buChar char="•"/>
            </a:pPr>
            <a:r>
              <a:rPr lang="en-US" sz="1500" b="0" spc="-12" kern="0" dirty="0">
                <a:solidFill>
                  <a:srgbClr val="000000"/>
                </a:solidFill>
                <a:latin typeface="Space Grotesk" pitchFamily="34" charset="0"/>
                <a:ea typeface="Space Grotesk" pitchFamily="34" charset="-122"/>
                <a:cs typeface="Space Grotesk" pitchFamily="34" charset="-120"/>
              </a:rPr>
              <a:t>5. Des versions de plus petite taille fournies très rapidement et très fréquemment</a:t>
            </a:r>
            <a:endParaRPr lang="en-US" sz="1875" dirty="0"/>
          </a:p>
        </p:txBody>
      </p:sp>
      <p:sp>
        <p:nvSpPr>
          <p:cNvPr id="6" name="Shape 3"/>
          <p:cNvSpPr/>
          <p:nvPr/>
        </p:nvSpPr>
        <p:spPr>
          <a:xfrm>
            <a:off x="1025962" y="1932683"/>
            <a:ext cx="7277100" cy="675671"/>
          </a:xfrm>
          <a:prstGeom prst="roundRect">
            <a:avLst>
              <a:gd name="adj" fmla="val 16000"/>
            </a:avLst>
          </a:prstGeom>
          <a:solidFill>
            <a:srgbClr val="C6FF00"/>
          </a:solidFill>
          <a:ln/>
        </p:spPr>
      </p:sp>
      <p:sp>
        <p:nvSpPr>
          <p:cNvPr id="7" name="Text 4"/>
          <p:cNvSpPr/>
          <p:nvPr/>
        </p:nvSpPr>
        <p:spPr>
          <a:xfrm>
            <a:off x="827768" y="2016835"/>
            <a:ext cx="7435947" cy="696486"/>
          </a:xfrm>
          <a:prstGeom prst="roundRect">
            <a:avLst>
              <a:gd name="adj" fmla="val 16000"/>
            </a:avLst>
          </a:prstGeom>
          <a:solidFill>
            <a:srgbClr val="FFFFFF"/>
          </a:solidFill>
          <a:ln w="5292">
            <a:solidFill>
              <a:srgbClr val="000000"/>
            </a:solidFill>
          </a:ln>
        </p:spPr>
        <p:txBody>
          <a:bodyPr wrap="square" lIns="413108" tIns="82224" rIns="413108" bIns="82224" rtlCol="0" anchor="ctr"/>
          <a:lstStyle/>
          <a:p>
            <a:pPr algn="l">
              <a:lnSpc>
                <a:spcPts val="2344"/>
              </a:lnSpc>
            </a:pPr>
            <a:endParaRPr lang="en-US" sz="1875" dirty="0"/>
          </a:p>
        </p:txBody>
      </p:sp>
      <p:sp>
        <p:nvSpPr>
          <p:cNvPr id="8" name="Text 5"/>
          <p:cNvSpPr/>
          <p:nvPr/>
        </p:nvSpPr>
        <p:spPr>
          <a:xfrm>
            <a:off x="661892" y="2218101"/>
            <a:ext cx="8229600" cy="297656"/>
          </a:xfrm>
          <a:prstGeom prst="rect">
            <a:avLst/>
          </a:prstGeom>
          <a:noFill/>
          <a:ln/>
        </p:spPr>
        <p:txBody>
          <a:bodyPr wrap="square" lIns="0" tIns="0" rIns="0" bIns="0" rtlCol="0" anchor="t"/>
          <a:lstStyle/>
          <a:p>
            <a:pPr algn="l" marL="190500" indent="-190500">
              <a:lnSpc>
                <a:spcPts val="2344"/>
              </a:lnSpc>
              <a:buSzPct val="100000"/>
              <a:buChar char="•"/>
            </a:pPr>
            <a:r>
              <a:rPr lang="en-US" sz="1500" b="0" spc="-12" kern="0" dirty="0">
                <a:solidFill>
                  <a:srgbClr val="000000"/>
                </a:solidFill>
                <a:latin typeface="Space Grotesk" pitchFamily="34" charset="0"/>
                <a:ea typeface="Space Grotesk" pitchFamily="34" charset="-122"/>
                <a:cs typeface="Space Grotesk" pitchFamily="34" charset="-120"/>
              </a:rPr>
              <a:t>6. Amélioration de la productivité, satisfaction du client, satisfaction du personnel</a:t>
            </a:r>
            <a:endParaRPr lang="en-US" sz="1875" dirty="0"/>
          </a:p>
        </p:txBody>
      </p:sp>
      <p:sp>
        <p:nvSpPr>
          <p:cNvPr id="9" name="Shape 6"/>
          <p:cNvSpPr/>
          <p:nvPr/>
        </p:nvSpPr>
        <p:spPr>
          <a:xfrm>
            <a:off x="1012841" y="2942988"/>
            <a:ext cx="7277100" cy="675671"/>
          </a:xfrm>
          <a:prstGeom prst="roundRect">
            <a:avLst>
              <a:gd name="adj" fmla="val 16000"/>
            </a:avLst>
          </a:prstGeom>
          <a:solidFill>
            <a:srgbClr val="C6FF00"/>
          </a:solidFill>
          <a:ln/>
        </p:spPr>
      </p:sp>
      <p:sp>
        <p:nvSpPr>
          <p:cNvPr id="10" name="Text 7"/>
          <p:cNvSpPr/>
          <p:nvPr/>
        </p:nvSpPr>
        <p:spPr>
          <a:xfrm>
            <a:off x="814647" y="3027140"/>
            <a:ext cx="7435947" cy="696486"/>
          </a:xfrm>
          <a:prstGeom prst="roundRect">
            <a:avLst>
              <a:gd name="adj" fmla="val 16000"/>
            </a:avLst>
          </a:prstGeom>
          <a:solidFill>
            <a:srgbClr val="FFFFFF"/>
          </a:solidFill>
          <a:ln w="5292">
            <a:solidFill>
              <a:srgbClr val="000000"/>
            </a:solidFill>
          </a:ln>
        </p:spPr>
        <p:txBody>
          <a:bodyPr wrap="square" lIns="413108" tIns="82224" rIns="413108" bIns="82224" rtlCol="0" anchor="ctr"/>
          <a:lstStyle/>
          <a:p>
            <a:pPr algn="l">
              <a:lnSpc>
                <a:spcPts val="2344"/>
              </a:lnSpc>
            </a:pPr>
            <a:endParaRPr lang="en-US" sz="1875" dirty="0"/>
          </a:p>
        </p:txBody>
      </p:sp>
      <p:sp>
        <p:nvSpPr>
          <p:cNvPr id="11" name="Text 8"/>
          <p:cNvSpPr/>
          <p:nvPr/>
        </p:nvSpPr>
        <p:spPr>
          <a:xfrm>
            <a:off x="832463" y="3149681"/>
            <a:ext cx="8229600" cy="297656"/>
          </a:xfrm>
          <a:prstGeom prst="rect">
            <a:avLst/>
          </a:prstGeom>
          <a:noFill/>
          <a:ln/>
        </p:spPr>
        <p:txBody>
          <a:bodyPr wrap="square" lIns="0" tIns="0" rIns="0" bIns="0" rtlCol="0" anchor="t"/>
          <a:lstStyle/>
          <a:p>
            <a:pPr algn="l" marL="190500" indent="-190500">
              <a:lnSpc>
                <a:spcPts val="2344"/>
              </a:lnSpc>
              <a:buSzPct val="100000"/>
              <a:buChar char="•"/>
            </a:pPr>
            <a:r>
              <a:rPr lang="en-US" sz="1500" b="0" spc="-12" kern="0" dirty="0">
                <a:solidFill>
                  <a:srgbClr val="000000"/>
                </a:solidFill>
                <a:latin typeface="Space Grotesk" pitchFamily="34" charset="0"/>
                <a:ea typeface="Space Grotesk" pitchFamily="34" charset="-122"/>
                <a:cs typeface="Space Grotesk" pitchFamily="34" charset="-120"/>
              </a:rPr>
              <a:t>7. Moins de risques et moins de retours arrière</a:t>
            </a:r>
            <a:endParaRPr lang="en-US" sz="1875" dirty="0"/>
          </a:p>
        </p:txBody>
      </p:sp>
      <p:sp>
        <p:nvSpPr>
          <p:cNvPr id="12" name="Text 9"/>
          <p:cNvSpPr/>
          <p:nvPr/>
        </p:nvSpPr>
        <p:spPr>
          <a:xfrm>
            <a:off x="212194" y="128895"/>
            <a:ext cx="2561886" cy="532521"/>
          </a:xfrm>
          <a:prstGeom prst="roundRect">
            <a:avLst>
              <a:gd name="adj" fmla="val 80000"/>
            </a:avLst>
          </a:prstGeom>
          <a:solidFill>
            <a:srgbClr val="000000">
              <a:alpha val="84000"/>
            </a:srgbClr>
          </a:solidFill>
          <a:ln/>
        </p:spPr>
        <p:txBody>
          <a:bodyPr wrap="square" lIns="142327" tIns="62867" rIns="142327" bIns="62867" rtlCol="0" anchor="ctr"/>
          <a:lstStyle/>
          <a:p>
            <a:pPr algn="ctr">
              <a:lnSpc>
                <a:spcPts val="1781"/>
              </a:lnSpc>
            </a:pPr>
            <a:r>
              <a:rPr lang="en-US" sz="1400" spc="-48" kern="0" dirty="0">
                <a:solidFill>
                  <a:srgbClr val="FFFFFF"/>
                </a:solidFill>
              </a:rPr>
              <a:t>les avantages du DevOps</a:t>
            </a:r>
            <a:endParaRPr lang="en-US" sz="900" dirty="0"/>
          </a:p>
        </p:txBody>
      </p:sp>
      <p:sp>
        <p:nvSpPr>
          <p:cNvPr id="13" name="Shape 10"/>
          <p:cNvSpPr/>
          <p:nvPr/>
        </p:nvSpPr>
        <p:spPr>
          <a:xfrm>
            <a:off x="1012841" y="3992656"/>
            <a:ext cx="7277100" cy="675671"/>
          </a:xfrm>
          <a:prstGeom prst="roundRect">
            <a:avLst>
              <a:gd name="adj" fmla="val 16000"/>
            </a:avLst>
          </a:prstGeom>
          <a:solidFill>
            <a:srgbClr val="C6FF00"/>
          </a:solidFill>
          <a:ln/>
        </p:spPr>
      </p:sp>
      <p:sp>
        <p:nvSpPr>
          <p:cNvPr id="14" name="Text 11"/>
          <p:cNvSpPr/>
          <p:nvPr/>
        </p:nvSpPr>
        <p:spPr>
          <a:xfrm>
            <a:off x="814647" y="4076808"/>
            <a:ext cx="7435947" cy="696486"/>
          </a:xfrm>
          <a:prstGeom prst="roundRect">
            <a:avLst>
              <a:gd name="adj" fmla="val 16000"/>
            </a:avLst>
          </a:prstGeom>
          <a:solidFill>
            <a:srgbClr val="FFFFFF"/>
          </a:solidFill>
          <a:ln w="5292">
            <a:solidFill>
              <a:srgbClr val="000000"/>
            </a:solidFill>
          </a:ln>
        </p:spPr>
        <p:txBody>
          <a:bodyPr wrap="square" lIns="413108" tIns="82224" rIns="413108" bIns="82224" rtlCol="0" anchor="ctr"/>
          <a:lstStyle/>
          <a:p>
            <a:pPr algn="l">
              <a:lnSpc>
                <a:spcPts val="2344"/>
              </a:lnSpc>
            </a:pPr>
            <a:endParaRPr lang="en-US" sz="1875" dirty="0"/>
          </a:p>
        </p:txBody>
      </p:sp>
      <p:sp>
        <p:nvSpPr>
          <p:cNvPr id="15" name="Text 12"/>
          <p:cNvSpPr/>
          <p:nvPr/>
        </p:nvSpPr>
        <p:spPr>
          <a:xfrm>
            <a:off x="858704" y="4251832"/>
            <a:ext cx="4572000" cy="892969"/>
          </a:xfrm>
          <a:prstGeom prst="rect">
            <a:avLst/>
          </a:prstGeom>
          <a:noFill/>
          <a:ln/>
        </p:spPr>
        <p:txBody>
          <a:bodyPr wrap="square" lIns="0" tIns="0" rIns="0" bIns="0" rtlCol="0" anchor="t"/>
          <a:lstStyle/>
          <a:p>
            <a:pPr algn="l" marL="190500" indent="-190500">
              <a:lnSpc>
                <a:spcPts val="2344"/>
              </a:lnSpc>
              <a:buSzPct val="100000"/>
              <a:buChar char="•"/>
            </a:pPr>
            <a:r>
              <a:rPr lang="en-US" sz="1500" b="0" spc="-12" kern="0" dirty="0">
                <a:solidFill>
                  <a:srgbClr val="000000"/>
                </a:solidFill>
                <a:latin typeface="Space Grotesk" pitchFamily="34" charset="0"/>
                <a:ea typeface="Space Grotesk" pitchFamily="34" charset="-122"/>
                <a:cs typeface="Space Grotesk" pitchFamily="34" charset="-120"/>
              </a:rPr>
              <a:t>8. Réduction des coûts à long terme</a:t>
            </a:r>
            <a:endParaRPr lang="en-US" sz="1875" dirty="0"/>
          </a:p>
          <a:p>
            <a:pPr algn="l">
              <a:lnSpc>
                <a:spcPts val="2344"/>
              </a:lnSpc>
            </a:pPr>
            <a:endParaRPr lang="en-US" sz="1875" dirty="0"/>
          </a:p>
          <a:p>
            <a:pPr algn="l">
              <a:lnSpc>
                <a:spcPts val="2344"/>
              </a:lnSpc>
            </a:pPr>
            <a:r>
              <a:rPr lang="en-US" sz="1900" b="0" spc="-12" kern="0" dirty="0">
                <a:solidFill>
                  <a:srgbClr val="000000"/>
                </a:solidFill>
                <a:latin typeface="Space Grotesk" pitchFamily="34" charset="0"/>
                <a:ea typeface="Space Grotesk" pitchFamily="34" charset="-122"/>
                <a:cs typeface="Space Grotesk" pitchFamily="34" charset="-120"/>
              </a:rPr>
              <a:t>​</a:t>
            </a:r>
            <a:endParaRPr lang="en-US" sz="1875" dirty="0"/>
          </a:p>
        </p:txBody>
      </p:sp>
      <p:pic>
        <p:nvPicPr>
          <p:cNvPr id="16"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65773" y="218454"/>
            <a:ext cx="3657600" cy="137120"/>
          </a:xfrm>
          <a:prstGeom prst="rect">
            <a:avLst/>
          </a:prstGeom>
          <a:noFill/>
          <a:ln/>
        </p:spPr>
        <p:txBody>
          <a:bodyPr wrap="square" lIns="0" tIns="0" rIns="0" bIns="0" rtlCol="0" anchor="t"/>
          <a:lstStyle/>
          <a:p>
            <a:pPr algn="l">
              <a:lnSpc>
                <a:spcPts val="1080"/>
              </a:lnSpc>
            </a:pPr>
            <a:r>
              <a:rPr lang="en-US" sz="700" b="1" spc="12" kern="0" dirty="0">
                <a:solidFill>
                  <a:srgbClr val="000000"/>
                </a:solidFill>
                <a:latin typeface="Space Grotesk" pitchFamily="34" charset="0"/>
                <a:ea typeface="Space Grotesk" pitchFamily="34" charset="-122"/>
                <a:cs typeface="Space Grotesk" pitchFamily="34" charset="-120"/>
              </a:rPr>
              <a:t>MindMagic</a:t>
            </a:r>
            <a:endParaRPr lang="en-US" sz="675" dirty="0"/>
          </a:p>
        </p:txBody>
      </p:sp>
      <p:sp>
        <p:nvSpPr>
          <p:cNvPr id="4" name="Text 1"/>
          <p:cNvSpPr/>
          <p:nvPr/>
        </p:nvSpPr>
        <p:spPr>
          <a:xfrm>
            <a:off x="5574350" y="215911"/>
            <a:ext cx="3657600" cy="137120"/>
          </a:xfrm>
          <a:prstGeom prst="rect">
            <a:avLst/>
          </a:prstGeom>
          <a:noFill/>
          <a:ln/>
        </p:spPr>
        <p:txBody>
          <a:bodyPr wrap="square" lIns="0" tIns="0" rIns="0" bIns="0" rtlCol="0" anchor="b"/>
          <a:lstStyle/>
          <a:p>
            <a:pPr algn="r">
              <a:lnSpc>
                <a:spcPts val="1080"/>
              </a:lnSpc>
            </a:pPr>
            <a:r>
              <a:rPr lang="en-US" sz="700" b="1" spc="12" kern="0" dirty="0">
                <a:solidFill>
                  <a:srgbClr val="000000"/>
                </a:solidFill>
                <a:latin typeface="Space Grotesk" pitchFamily="34" charset="0"/>
                <a:ea typeface="Space Grotesk" pitchFamily="34" charset="-122"/>
                <a:cs typeface="Space Grotesk" pitchFamily="34" charset="-120"/>
              </a:rPr>
              <a:t>July 2024</a:t>
            </a:r>
            <a:endParaRPr lang="en-US" sz="675" dirty="0"/>
          </a:p>
        </p:txBody>
      </p:sp>
      <p:sp>
        <p:nvSpPr>
          <p:cNvPr id="5" name="Text 2"/>
          <p:cNvSpPr/>
          <p:nvPr/>
        </p:nvSpPr>
        <p:spPr>
          <a:xfrm>
            <a:off x="296662" y="220308"/>
            <a:ext cx="3264041" cy="585004"/>
          </a:xfrm>
          <a:prstGeom prst="roundRect">
            <a:avLst>
              <a:gd name="adj" fmla="val 80000"/>
            </a:avLst>
          </a:prstGeom>
          <a:solidFill>
            <a:srgbClr val="C6FF00"/>
          </a:solidFill>
          <a:ln/>
        </p:spPr>
        <p:txBody>
          <a:bodyPr wrap="square" lIns="181336" tIns="69063" rIns="181336" bIns="69063" rtlCol="0" anchor="ctr"/>
          <a:lstStyle/>
          <a:p>
            <a:pPr algn="ctr">
              <a:lnSpc>
                <a:spcPts val="2250"/>
              </a:lnSpc>
            </a:pPr>
            <a:r>
              <a:rPr lang="en-US" sz="1800" spc="-48" kern="0" dirty="0">
                <a:solidFill>
                  <a:srgbClr val="000000"/>
                </a:solidFill>
              </a:rPr>
              <a:t>Les outils de DevOPS</a:t>
            </a:r>
            <a:endParaRPr lang="en-US" sz="900" dirty="0"/>
          </a:p>
        </p:txBody>
      </p:sp>
      <p:sp>
        <p:nvSpPr>
          <p:cNvPr id="6" name="Text 3"/>
          <p:cNvSpPr/>
          <p:nvPr/>
        </p:nvSpPr>
        <p:spPr>
          <a:xfrm>
            <a:off x="463129" y="961721"/>
            <a:ext cx="9144000" cy="1285875"/>
          </a:xfrm>
          <a:prstGeom prst="rect">
            <a:avLst/>
          </a:prstGeom>
          <a:noFill/>
          <a:ln/>
        </p:spPr>
        <p:txBody>
          <a:bodyPr wrap="square" lIns="0" tIns="0" rIns="0" bIns="0" rtlCol="0" anchor="t"/>
          <a:lstStyle/>
          <a:p>
            <a:pPr algn="l">
              <a:lnSpc>
                <a:spcPts val="2531"/>
              </a:lnSpc>
            </a:pPr>
            <a:r>
              <a:rPr lang="en-US" sz="2000" b="0" spc="-12" kern="0" dirty="0">
                <a:solidFill>
                  <a:srgbClr val="000000"/>
                </a:solidFill>
                <a:latin typeface="Space Grotesk" pitchFamily="34" charset="0"/>
                <a:ea typeface="Space Grotesk" pitchFamily="34" charset="-122"/>
                <a:cs typeface="Space Grotesk" pitchFamily="34" charset="-120"/>
              </a:rPr>
              <a:t>   Les DevOps utilisent toute une gamme d'outils pour automatiser, gérer et optimiser les processus de développement, de déploiement et d'exploitation. Voici quelques-uns des outils couramment utilisés en DevOps :</a:t>
            </a:r>
            <a:endParaRPr lang="en-US" sz="2025" dirty="0"/>
          </a:p>
        </p:txBody>
      </p:sp>
      <p:sp>
        <p:nvSpPr>
          <p:cNvPr id="7" name="Text 4"/>
          <p:cNvSpPr/>
          <p:nvPr/>
        </p:nvSpPr>
        <p:spPr>
          <a:xfrm>
            <a:off x="1197897" y="2575585"/>
            <a:ext cx="4572000" cy="396875"/>
          </a:xfrm>
          <a:prstGeom prst="rect">
            <a:avLst/>
          </a:prstGeom>
          <a:noFill/>
          <a:ln/>
        </p:spPr>
        <p:txBody>
          <a:bodyPr wrap="none" lIns="0" tIns="0" rIns="0" bIns="0" rtlCol="0" anchor="t">
            <a:spAutoFit/>
          </a:bodyPr>
          <a:lstStyle/>
          <a:p>
            <a:pPr algn="l">
              <a:lnSpc>
                <a:spcPts val="3000"/>
              </a:lnSpc>
            </a:pPr>
            <a:r>
              <a:rPr lang="en-US" sz="2400" b="0" spc="-12" kern="0" dirty="0">
                <a:solidFill>
                  <a:srgbClr val="7D991F"/>
                </a:solidFill>
                <a:latin typeface="ABeeZee" pitchFamily="34" charset="0"/>
                <a:ea typeface="ABeeZee" pitchFamily="34" charset="-122"/>
                <a:cs typeface="ABeeZee" pitchFamily="34" charset="-120"/>
              </a:rPr>
              <a:t>Outils de gestion de code source</a:t>
            </a:r>
            <a:endParaRPr lang="en-US" sz="2400" dirty="0"/>
          </a:p>
        </p:txBody>
      </p:sp>
      <p:sp>
        <p:nvSpPr>
          <p:cNvPr id="8" name="Text 5"/>
          <p:cNvSpPr/>
          <p:nvPr/>
        </p:nvSpPr>
        <p:spPr>
          <a:xfrm>
            <a:off x="646821" y="2969211"/>
            <a:ext cx="9144000" cy="642938"/>
          </a:xfrm>
          <a:prstGeom prst="rect">
            <a:avLst/>
          </a:prstGeom>
          <a:noFill/>
          <a:ln/>
        </p:spPr>
        <p:txBody>
          <a:bodyPr wrap="square" lIns="0" tIns="0" rIns="0" bIns="0" rtlCol="0" anchor="t"/>
          <a:lstStyle/>
          <a:p>
            <a:pPr algn="l">
              <a:lnSpc>
                <a:spcPts val="2531"/>
              </a:lnSpc>
            </a:pPr>
            <a:r>
              <a:rPr lang="en-US" sz="1800" b="0" spc="-12" kern="0" dirty="0">
                <a:solidFill>
                  <a:srgbClr val="000000"/>
                </a:solidFill>
                <a:latin typeface="Space Grotesk" pitchFamily="34" charset="0"/>
                <a:ea typeface="Space Grotesk" pitchFamily="34" charset="-122"/>
                <a:cs typeface="Space Grotesk" pitchFamily="34" charset="-120"/>
              </a:rPr>
              <a:t>- Git : Un système de contrôle de version très populaire. </a:t>
            </a:r>
            <a:endParaRPr lang="en-US" sz="2025" dirty="0"/>
          </a:p>
          <a:p>
            <a:pPr algn="l">
              <a:lnSpc>
                <a:spcPts val="2531"/>
              </a:lnSpc>
            </a:pPr>
            <a:r>
              <a:rPr lang="en-US" sz="1800" b="0" spc="-12" kern="0" dirty="0">
                <a:solidFill>
                  <a:srgbClr val="000000"/>
                </a:solidFill>
                <a:latin typeface="Space Grotesk" pitchFamily="34" charset="0"/>
                <a:ea typeface="Space Grotesk" pitchFamily="34" charset="-122"/>
                <a:cs typeface="Space Grotesk" pitchFamily="34" charset="-120"/>
              </a:rPr>
              <a:t>- GitHub, GitLab, Bitbucket : Plateformes pour héberger des référentiels Git.</a:t>
            </a:r>
            <a:endParaRPr lang="en-US" sz="2025" dirty="0"/>
          </a:p>
        </p:txBody>
      </p:sp>
      <p:sp>
        <p:nvSpPr>
          <p:cNvPr id="9" name="Text 6"/>
          <p:cNvSpPr/>
          <p:nvPr/>
        </p:nvSpPr>
        <p:spPr>
          <a:xfrm>
            <a:off x="1197897" y="3811146"/>
            <a:ext cx="4572000" cy="396875"/>
          </a:xfrm>
          <a:prstGeom prst="rect">
            <a:avLst/>
          </a:prstGeom>
          <a:noFill/>
          <a:ln/>
        </p:spPr>
        <p:txBody>
          <a:bodyPr wrap="none" lIns="0" tIns="0" rIns="0" bIns="0" rtlCol="0" anchor="t">
            <a:spAutoFit/>
          </a:bodyPr>
          <a:lstStyle/>
          <a:p>
            <a:pPr algn="l">
              <a:lnSpc>
                <a:spcPts val="3000"/>
              </a:lnSpc>
            </a:pPr>
            <a:r>
              <a:rPr lang="en-US" sz="2400" b="0" spc="-12" kern="0" dirty="0">
                <a:solidFill>
                  <a:srgbClr val="7D991F"/>
                </a:solidFill>
                <a:latin typeface="ABeeZee" pitchFamily="34" charset="0"/>
                <a:ea typeface="ABeeZee" pitchFamily="34" charset="-122"/>
                <a:cs typeface="ABeeZee" pitchFamily="34" charset="-120"/>
              </a:rPr>
              <a:t>Outils d'intégration continue (CI)</a:t>
            </a:r>
            <a:endParaRPr lang="en-US" sz="2400" dirty="0"/>
          </a:p>
        </p:txBody>
      </p:sp>
      <p:sp>
        <p:nvSpPr>
          <p:cNvPr id="10" name="Text 7"/>
          <p:cNvSpPr/>
          <p:nvPr/>
        </p:nvSpPr>
        <p:spPr>
          <a:xfrm>
            <a:off x="646821" y="4320658"/>
            <a:ext cx="9144000" cy="642938"/>
          </a:xfrm>
          <a:prstGeom prst="rect">
            <a:avLst/>
          </a:prstGeom>
          <a:noFill/>
          <a:ln/>
        </p:spPr>
        <p:txBody>
          <a:bodyPr wrap="square" lIns="0" tIns="0" rIns="0" bIns="0" rtlCol="0" anchor="t"/>
          <a:lstStyle/>
          <a:p>
            <a:pPr algn="l">
              <a:lnSpc>
                <a:spcPts val="2531"/>
              </a:lnSpc>
            </a:pPr>
            <a:r>
              <a:rPr lang="en-US" sz="1800" b="0" spc="-12" kern="0" dirty="0">
                <a:solidFill>
                  <a:srgbClr val="000000"/>
                </a:solidFill>
                <a:latin typeface="Space Grotesk" pitchFamily="34" charset="0"/>
                <a:ea typeface="Space Grotesk" pitchFamily="34" charset="-122"/>
                <a:cs typeface="Space Grotesk" pitchFamily="34" charset="-120"/>
              </a:rPr>
              <a:t>- Jenkins : Automatisation des builds et des tests. </a:t>
            </a:r>
            <a:endParaRPr lang="en-US" sz="2025" dirty="0"/>
          </a:p>
          <a:p>
            <a:pPr algn="l">
              <a:lnSpc>
                <a:spcPts val="2531"/>
              </a:lnSpc>
            </a:pPr>
            <a:r>
              <a:rPr lang="en-US" sz="1800" b="0" spc="-12" kern="0" dirty="0">
                <a:solidFill>
                  <a:srgbClr val="000000"/>
                </a:solidFill>
                <a:latin typeface="Space Grotesk" pitchFamily="34" charset="0"/>
                <a:ea typeface="Space Grotesk" pitchFamily="34" charset="-122"/>
                <a:cs typeface="Space Grotesk" pitchFamily="34" charset="-120"/>
              </a:rPr>
              <a:t>- Travis CI, CircleCI, GitLab CI/CD : D'autres options pour l'intégration continue.</a:t>
            </a:r>
            <a:endParaRPr lang="en-US" sz="2025" dirty="0"/>
          </a:p>
        </p:txBody>
      </p:sp>
      <p:pic>
        <p:nvPicPr>
          <p:cNvPr id="11"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296662" y="167824"/>
            <a:ext cx="3264041" cy="585004"/>
          </a:xfrm>
          <a:prstGeom prst="roundRect">
            <a:avLst>
              <a:gd name="adj" fmla="val 80000"/>
            </a:avLst>
          </a:prstGeom>
          <a:solidFill>
            <a:srgbClr val="C6FF00"/>
          </a:solidFill>
          <a:ln/>
        </p:spPr>
        <p:txBody>
          <a:bodyPr wrap="square" lIns="181336" tIns="69063" rIns="181336" bIns="69063" rtlCol="0" anchor="ctr"/>
          <a:lstStyle/>
          <a:p>
            <a:pPr algn="ctr">
              <a:lnSpc>
                <a:spcPts val="2250"/>
              </a:lnSpc>
            </a:pPr>
            <a:r>
              <a:rPr lang="en-US" sz="1800" spc="-48" kern="0" dirty="0">
                <a:solidFill>
                  <a:srgbClr val="000000"/>
                </a:solidFill>
              </a:rPr>
              <a:t>Les outils de DevOPS</a:t>
            </a:r>
            <a:endParaRPr lang="en-US" sz="900" dirty="0"/>
          </a:p>
        </p:txBody>
      </p:sp>
      <p:sp>
        <p:nvSpPr>
          <p:cNvPr id="4" name="Text 1"/>
          <p:cNvSpPr/>
          <p:nvPr/>
        </p:nvSpPr>
        <p:spPr>
          <a:xfrm>
            <a:off x="1276622" y="1001084"/>
            <a:ext cx="2743200" cy="381000"/>
          </a:xfrm>
          <a:prstGeom prst="rect">
            <a:avLst/>
          </a:prstGeom>
          <a:noFill/>
          <a:ln/>
        </p:spPr>
        <p:txBody>
          <a:bodyPr wrap="none" lIns="0" tIns="0" rIns="0" bIns="0" rtlCol="0" anchor="t">
            <a:spAutoFit/>
          </a:bodyPr>
          <a:lstStyle/>
          <a:p>
            <a:pPr algn="l">
              <a:lnSpc>
                <a:spcPts val="3000"/>
              </a:lnSpc>
            </a:pPr>
            <a:r>
              <a:rPr lang="en-US" sz="2400" b="0" spc="-12" kern="0" dirty="0">
                <a:solidFill>
                  <a:srgbClr val="7D991F"/>
                </a:solidFill>
                <a:latin typeface="ABeeZee" pitchFamily="34" charset="0"/>
                <a:ea typeface="ABeeZee" pitchFamily="34" charset="-122"/>
                <a:cs typeface="ABeeZee" pitchFamily="34" charset="-120"/>
              </a:rPr>
              <a:t>Outils de sécurité</a:t>
            </a:r>
            <a:endParaRPr lang="en-US" sz="1875" dirty="0"/>
          </a:p>
        </p:txBody>
      </p:sp>
      <p:sp>
        <p:nvSpPr>
          <p:cNvPr id="5" name="Text 2"/>
          <p:cNvSpPr/>
          <p:nvPr/>
        </p:nvSpPr>
        <p:spPr>
          <a:xfrm>
            <a:off x="1447193" y="1381588"/>
            <a:ext cx="7315200" cy="571500"/>
          </a:xfrm>
          <a:prstGeom prst="rect">
            <a:avLst/>
          </a:prstGeom>
          <a:noFill/>
          <a:ln/>
        </p:spPr>
        <p:txBody>
          <a:bodyPr wrap="square" lIns="0" tIns="0" rIns="0" bIns="0" rtlCol="0" anchor="t"/>
          <a:lstStyle/>
          <a:p>
            <a:pPr algn="l">
              <a:lnSpc>
                <a:spcPts val="2250"/>
              </a:lnSpc>
            </a:pPr>
            <a:r>
              <a:rPr lang="en-US" sz="1800" b="0" spc="-12" kern="0" dirty="0">
                <a:solidFill>
                  <a:srgbClr val="000000"/>
                </a:solidFill>
                <a:latin typeface="Space Grotesk" pitchFamily="34" charset="0"/>
                <a:ea typeface="Space Grotesk" pitchFamily="34" charset="-122"/>
                <a:cs typeface="Space Grotesk" pitchFamily="34" charset="-120"/>
              </a:rPr>
              <a:t>- SonarQube : Analyse statique de la qualité du code. </a:t>
            </a:r>
            <a:endParaRPr lang="en-US" sz="1800" dirty="0"/>
          </a:p>
          <a:p>
            <a:pPr algn="l">
              <a:lnSpc>
                <a:spcPts val="2250"/>
              </a:lnSpc>
            </a:pPr>
            <a:r>
              <a:rPr lang="en-US" sz="1800" b="0" spc="-12" kern="0" dirty="0">
                <a:solidFill>
                  <a:srgbClr val="000000"/>
                </a:solidFill>
                <a:latin typeface="Space Grotesk" pitchFamily="34" charset="0"/>
                <a:ea typeface="Space Grotesk" pitchFamily="34" charset="-122"/>
                <a:cs typeface="Space Grotesk" pitchFamily="34" charset="-120"/>
              </a:rPr>
              <a:t>- OWASP ZAP : Test de sécurité automatisé</a:t>
            </a:r>
            <a:endParaRPr lang="en-US" sz="1800" dirty="0"/>
          </a:p>
        </p:txBody>
      </p:sp>
      <p:sp>
        <p:nvSpPr>
          <p:cNvPr id="6" name="Text 3"/>
          <p:cNvSpPr/>
          <p:nvPr/>
        </p:nvSpPr>
        <p:spPr>
          <a:xfrm>
            <a:off x="1276622" y="2194528"/>
            <a:ext cx="6400800" cy="381000"/>
          </a:xfrm>
          <a:prstGeom prst="rect">
            <a:avLst/>
          </a:prstGeom>
          <a:noFill/>
          <a:ln/>
        </p:spPr>
        <p:txBody>
          <a:bodyPr wrap="none" lIns="0" tIns="0" rIns="0" bIns="0" rtlCol="0" anchor="t">
            <a:spAutoFit/>
          </a:bodyPr>
          <a:lstStyle/>
          <a:p>
            <a:pPr algn="l">
              <a:lnSpc>
                <a:spcPts val="3000"/>
              </a:lnSpc>
            </a:pPr>
            <a:r>
              <a:rPr lang="en-US" sz="2400" b="0" spc="-12" kern="0" dirty="0">
                <a:solidFill>
                  <a:srgbClr val="7D991F"/>
                </a:solidFill>
                <a:latin typeface="ABeeZee" pitchFamily="34" charset="0"/>
                <a:ea typeface="ABeeZee" pitchFamily="34" charset="-122"/>
                <a:cs typeface="ABeeZee" pitchFamily="34" charset="-120"/>
              </a:rPr>
              <a:t>Outils de collaboration et de communication</a:t>
            </a:r>
            <a:endParaRPr lang="en-US" sz="1875" dirty="0"/>
          </a:p>
        </p:txBody>
      </p:sp>
      <p:sp>
        <p:nvSpPr>
          <p:cNvPr id="7" name="Text 4"/>
          <p:cNvSpPr/>
          <p:nvPr/>
        </p:nvSpPr>
        <p:spPr>
          <a:xfrm>
            <a:off x="1447193" y="2693673"/>
            <a:ext cx="7315200" cy="595313"/>
          </a:xfrm>
          <a:prstGeom prst="rect">
            <a:avLst/>
          </a:prstGeom>
          <a:noFill/>
          <a:ln/>
        </p:spPr>
        <p:txBody>
          <a:bodyPr wrap="square" lIns="0" tIns="0" rIns="0" bIns="0" rtlCol="0" anchor="t"/>
          <a:lstStyle/>
          <a:p>
            <a:pPr algn="l">
              <a:lnSpc>
                <a:spcPts val="2344"/>
              </a:lnSpc>
            </a:pPr>
            <a:r>
              <a:rPr lang="en-US" sz="1800" b="0" spc="-12" kern="0" dirty="0">
                <a:solidFill>
                  <a:srgbClr val="000000"/>
                </a:solidFill>
                <a:latin typeface="Space Grotesk" pitchFamily="34" charset="0"/>
                <a:ea typeface="Space Grotesk" pitchFamily="34" charset="-122"/>
                <a:cs typeface="Space Grotesk" pitchFamily="34" charset="-120"/>
              </a:rPr>
              <a:t>- Slack, Microsoft Teams : Communication d'équipe. </a:t>
            </a:r>
            <a:endParaRPr lang="en-US" sz="1875" dirty="0"/>
          </a:p>
          <a:p>
            <a:pPr algn="l">
              <a:lnSpc>
                <a:spcPts val="2344"/>
              </a:lnSpc>
            </a:pPr>
            <a:r>
              <a:rPr lang="en-US" sz="1800" b="0" spc="-12" kern="0" dirty="0">
                <a:solidFill>
                  <a:srgbClr val="000000"/>
                </a:solidFill>
                <a:latin typeface="Space Grotesk" pitchFamily="34" charset="0"/>
                <a:ea typeface="Space Grotesk" pitchFamily="34" charset="-122"/>
                <a:cs typeface="Space Grotesk" pitchFamily="34" charset="-120"/>
              </a:rPr>
              <a:t>- Jira, Trello : Gestion de projets et suivi des problèmes.</a:t>
            </a:r>
            <a:endParaRPr lang="en-US" sz="1875" dirty="0"/>
          </a:p>
        </p:txBody>
      </p:sp>
      <p:sp>
        <p:nvSpPr>
          <p:cNvPr id="8" name="Text 5"/>
          <p:cNvSpPr/>
          <p:nvPr/>
        </p:nvSpPr>
        <p:spPr>
          <a:xfrm>
            <a:off x="1276622" y="3651495"/>
            <a:ext cx="7315200" cy="1273969"/>
          </a:xfrm>
          <a:prstGeom prst="rect">
            <a:avLst/>
          </a:prstGeom>
          <a:noFill/>
          <a:ln/>
        </p:spPr>
        <p:txBody>
          <a:bodyPr wrap="square" lIns="0" tIns="0" rIns="0" bIns="0" rtlCol="0" anchor="t"/>
          <a:lstStyle/>
          <a:p>
            <a:pPr algn="l">
              <a:lnSpc>
                <a:spcPts val="3000"/>
              </a:lnSpc>
            </a:pPr>
            <a:r>
              <a:rPr lang="en-US" sz="2400" b="0" spc="-12" kern="0" dirty="0">
                <a:solidFill>
                  <a:srgbClr val="7D991F"/>
                </a:solidFill>
                <a:latin typeface="ABeeZee" pitchFamily="34" charset="0"/>
                <a:ea typeface="ABeeZee" pitchFamily="34" charset="-122"/>
                <a:cs typeface="ABeeZee" pitchFamily="34" charset="-120"/>
              </a:rPr>
              <a:t>Outils de test et d'automatisation </a:t>
            </a:r>
            <a:endParaRPr lang="en-US" sz="1875" dirty="0"/>
          </a:p>
          <a:p>
            <a:pPr algn="l">
              <a:lnSpc>
                <a:spcPts val="2344"/>
              </a:lnSpc>
            </a:pPr>
            <a:r>
              <a:rPr lang="en-US" sz="1800" b="0" spc="-12" kern="0" dirty="0">
                <a:solidFill>
                  <a:srgbClr val="000000"/>
                </a:solidFill>
                <a:latin typeface="Space Grotesk" pitchFamily="34" charset="0"/>
                <a:ea typeface="Space Grotesk" pitchFamily="34" charset="-122"/>
                <a:cs typeface="Space Grotesk" pitchFamily="34" charset="-120"/>
              </a:rPr>
              <a:t>  - Selenium : Automatisation des tests d'interface utilisateur.         - JUnit, TestNG : Cadres de test unitaire.</a:t>
            </a:r>
            <a:pPr algn="l">
              <a:lnSpc>
                <a:spcPts val="2344"/>
              </a:lnSpc>
            </a:pPr>
            <a:r>
              <a:rPr lang="en-US" sz="1900" b="0" spc="-12" kern="0" dirty="0">
                <a:solidFill>
                  <a:srgbClr val="FFFFFF"/>
                </a:solidFill>
                <a:latin typeface="Space Grotesk" pitchFamily="34" charset="0"/>
                <a:ea typeface="Space Grotesk" pitchFamily="34" charset="-122"/>
                <a:cs typeface="Space Grotesk" pitchFamily="34" charset="-120"/>
              </a:rPr>
              <a:t> </a:t>
            </a:r>
            <a:endParaRPr lang="en-US" sz="1875" dirty="0"/>
          </a:p>
          <a:p>
            <a:pPr algn="l">
              <a:lnSpc>
                <a:spcPts val="2344"/>
              </a:lnSpc>
            </a:pPr>
            <a:endParaRPr lang="en-US" sz="1875" dirty="0"/>
          </a:p>
        </p:txBody>
      </p:sp>
      <p:pic>
        <p:nvPicPr>
          <p:cNvPr id="9"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336025" y="220308"/>
            <a:ext cx="3264041" cy="585004"/>
          </a:xfrm>
          <a:prstGeom prst="roundRect">
            <a:avLst>
              <a:gd name="adj" fmla="val 80000"/>
            </a:avLst>
          </a:prstGeom>
          <a:solidFill>
            <a:srgbClr val="C6FF00"/>
          </a:solidFill>
          <a:ln/>
        </p:spPr>
        <p:txBody>
          <a:bodyPr wrap="square" lIns="181336" tIns="69063" rIns="181336" bIns="69063" rtlCol="0" anchor="ctr"/>
          <a:lstStyle/>
          <a:p>
            <a:pPr algn="ctr">
              <a:lnSpc>
                <a:spcPts val="2250"/>
              </a:lnSpc>
            </a:pPr>
            <a:r>
              <a:rPr lang="en-US" sz="1800" spc="-48" kern="0" dirty="0">
                <a:solidFill>
                  <a:srgbClr val="000000"/>
                </a:solidFill>
              </a:rPr>
              <a:t>Les outils de DevOPS</a:t>
            </a:r>
            <a:endParaRPr lang="en-US" sz="900" dirty="0"/>
          </a:p>
        </p:txBody>
      </p:sp>
      <p:sp>
        <p:nvSpPr>
          <p:cNvPr id="4" name="Text 1"/>
          <p:cNvSpPr/>
          <p:nvPr/>
        </p:nvSpPr>
        <p:spPr>
          <a:xfrm>
            <a:off x="1119171" y="1158534"/>
            <a:ext cx="7315200" cy="1869282"/>
          </a:xfrm>
          <a:prstGeom prst="rect">
            <a:avLst/>
          </a:prstGeom>
          <a:noFill/>
          <a:ln/>
        </p:spPr>
        <p:txBody>
          <a:bodyPr wrap="square" lIns="0" tIns="0" rIns="0" bIns="0" rtlCol="0" anchor="t"/>
          <a:lstStyle/>
          <a:p>
            <a:pPr algn="l">
              <a:lnSpc>
                <a:spcPts val="3000"/>
              </a:lnSpc>
            </a:pPr>
            <a:r>
              <a:rPr lang="en-US" sz="2400" b="0" spc="-12" kern="0" dirty="0">
                <a:solidFill>
                  <a:srgbClr val="7D991F"/>
                </a:solidFill>
                <a:latin typeface="ABeeZee" pitchFamily="34" charset="0"/>
                <a:ea typeface="ABeeZee" pitchFamily="34" charset="-122"/>
                <a:cs typeface="ABeeZee" pitchFamily="34" charset="-120"/>
              </a:rPr>
              <a:t>Outils de planification et de suivi </a:t>
            </a:r>
            <a:endParaRPr lang="en-US" sz="1875" dirty="0"/>
          </a:p>
          <a:p>
            <a:pPr algn="l">
              <a:lnSpc>
                <a:spcPts val="2344"/>
              </a:lnSpc>
            </a:pPr>
            <a:endParaRPr lang="en-US" sz="1875" dirty="0"/>
          </a:p>
          <a:p>
            <a:pPr algn="l">
              <a:lnSpc>
                <a:spcPts val="2344"/>
              </a:lnSpc>
            </a:pPr>
            <a:r>
              <a:rPr lang="en-US" sz="1800" b="0" spc="-12" kern="0" dirty="0">
                <a:solidFill>
                  <a:srgbClr val="000000"/>
                </a:solidFill>
                <a:latin typeface="Space Grotesk" pitchFamily="34" charset="0"/>
                <a:ea typeface="Space Grotesk" pitchFamily="34" charset="-122"/>
                <a:cs typeface="Space Grotesk" pitchFamily="34" charset="-120"/>
              </a:rPr>
              <a:t>  - Agile boards (comme Jira Agile ou Trello) : Pour la gestion        de projets Agile. </a:t>
            </a:r>
            <a:endParaRPr lang="en-US" sz="1875" dirty="0"/>
          </a:p>
          <a:p>
            <a:pPr algn="l">
              <a:lnSpc>
                <a:spcPts val="2344"/>
              </a:lnSpc>
            </a:pPr>
            <a:r>
              <a:rPr lang="en-US" sz="1800" b="0" spc="-12" kern="0" dirty="0">
                <a:solidFill>
                  <a:srgbClr val="000000"/>
                </a:solidFill>
                <a:latin typeface="Space Grotesk" pitchFamily="34" charset="0"/>
                <a:ea typeface="Space Grotesk" pitchFamily="34" charset="-122"/>
                <a:cs typeface="Space Grotesk" pitchFamily="34" charset="-120"/>
              </a:rPr>
              <a:t>  - Kanban boards (comme Kanboard) : Pour la gestion de            tâches Kanban.</a:t>
            </a:r>
            <a:endParaRPr lang="en-US" sz="1875" dirty="0"/>
          </a:p>
        </p:txBody>
      </p:sp>
      <p:pic>
        <p:nvPicPr>
          <p:cNvPr id="5"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37</Slides>
  <Notes>37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37</vt:i4>
      </vt:variant>
    </vt:vector>
  </HeadingPairs>
  <TitlesOfParts>
    <vt:vector size="4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Ci , CD , (GitLab CI/CD)</dc:title>
  <dc:subject>PptxGenJS Presentation</dc:subject>
  <dc:creator>Pitch Software GmbH</dc:creator>
  <cp:lastModifiedBy>Pitch Software GmbH</cp:lastModifiedBy>
  <cp:revision>1</cp:revision>
  <dcterms:created xsi:type="dcterms:W3CDTF">2023-11-23T02:30:15Z</dcterms:created>
  <dcterms:modified xsi:type="dcterms:W3CDTF">2023-11-23T02:30:15Z</dcterms:modified>
</cp:coreProperties>
</file>